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Lst>
  <p:notesMasterIdLst>
    <p:notesMasterId r:id="rId86"/>
  </p:notesMasterIdLst>
  <p:handoutMasterIdLst>
    <p:handoutMasterId r:id="rId87"/>
  </p:handoutMasterIdLst>
  <p:sldIdLst>
    <p:sldId id="354" r:id="rId2"/>
    <p:sldId id="557" r:id="rId3"/>
    <p:sldId id="558" r:id="rId4"/>
    <p:sldId id="530" r:id="rId5"/>
    <p:sldId id="532" r:id="rId6"/>
    <p:sldId id="531" r:id="rId7"/>
    <p:sldId id="444" r:id="rId8"/>
    <p:sldId id="567" r:id="rId9"/>
    <p:sldId id="510" r:id="rId10"/>
    <p:sldId id="451" r:id="rId11"/>
    <p:sldId id="534" r:id="rId12"/>
    <p:sldId id="577" r:id="rId13"/>
    <p:sldId id="578" r:id="rId14"/>
    <p:sldId id="579" r:id="rId15"/>
    <p:sldId id="477" r:id="rId16"/>
    <p:sldId id="556" r:id="rId17"/>
    <p:sldId id="438" r:id="rId18"/>
    <p:sldId id="528" r:id="rId19"/>
    <p:sldId id="453" r:id="rId20"/>
    <p:sldId id="454" r:id="rId21"/>
    <p:sldId id="541" r:id="rId22"/>
    <p:sldId id="540" r:id="rId23"/>
    <p:sldId id="459" r:id="rId24"/>
    <p:sldId id="542" r:id="rId25"/>
    <p:sldId id="381" r:id="rId26"/>
    <p:sldId id="524" r:id="rId27"/>
    <p:sldId id="364" r:id="rId28"/>
    <p:sldId id="448" r:id="rId29"/>
    <p:sldId id="431" r:id="rId30"/>
    <p:sldId id="544" r:id="rId31"/>
    <p:sldId id="401" r:id="rId32"/>
    <p:sldId id="445" r:id="rId33"/>
    <p:sldId id="286" r:id="rId34"/>
    <p:sldId id="600" r:id="rId35"/>
    <p:sldId id="592" r:id="rId36"/>
    <p:sldId id="593" r:id="rId37"/>
    <p:sldId id="594" r:id="rId38"/>
    <p:sldId id="595" r:id="rId39"/>
    <p:sldId id="596" r:id="rId40"/>
    <p:sldId id="597" r:id="rId41"/>
    <p:sldId id="598" r:id="rId42"/>
    <p:sldId id="599" r:id="rId43"/>
    <p:sldId id="488" r:id="rId44"/>
    <p:sldId id="545" r:id="rId45"/>
    <p:sldId id="399" r:id="rId46"/>
    <p:sldId id="268" r:id="rId47"/>
    <p:sldId id="555" r:id="rId48"/>
    <p:sldId id="562" r:id="rId49"/>
    <p:sldId id="369" r:id="rId50"/>
    <p:sldId id="324" r:id="rId51"/>
    <p:sldId id="374" r:id="rId52"/>
    <p:sldId id="569" r:id="rId53"/>
    <p:sldId id="570" r:id="rId54"/>
    <p:sldId id="568" r:id="rId55"/>
    <p:sldId id="386" r:id="rId56"/>
    <p:sldId id="391" r:id="rId57"/>
    <p:sldId id="536" r:id="rId58"/>
    <p:sldId id="537" r:id="rId59"/>
    <p:sldId id="580" r:id="rId60"/>
    <p:sldId id="581" r:id="rId61"/>
    <p:sldId id="582" r:id="rId62"/>
    <p:sldId id="583" r:id="rId63"/>
    <p:sldId id="584" r:id="rId64"/>
    <p:sldId id="585" r:id="rId65"/>
    <p:sldId id="586" r:id="rId66"/>
    <p:sldId id="587" r:id="rId67"/>
    <p:sldId id="588" r:id="rId68"/>
    <p:sldId id="589" r:id="rId69"/>
    <p:sldId id="552" r:id="rId70"/>
    <p:sldId id="566" r:id="rId71"/>
    <p:sldId id="538" r:id="rId72"/>
    <p:sldId id="509" r:id="rId73"/>
    <p:sldId id="571" r:id="rId74"/>
    <p:sldId id="572" r:id="rId75"/>
    <p:sldId id="573" r:id="rId76"/>
    <p:sldId id="398" r:id="rId77"/>
    <p:sldId id="565" r:id="rId78"/>
    <p:sldId id="396" r:id="rId79"/>
    <p:sldId id="397" r:id="rId80"/>
    <p:sldId id="574" r:id="rId81"/>
    <p:sldId id="575" r:id="rId82"/>
    <p:sldId id="576" r:id="rId83"/>
    <p:sldId id="554" r:id="rId84"/>
    <p:sldId id="529" r:id="rId85"/>
  </p:sldIdLst>
  <p:sldSz cx="9144000" cy="6858000" type="screen4x3"/>
  <p:notesSz cx="7019925" cy="9305925"/>
  <p:defaultTextStyle>
    <a:defPPr>
      <a:defRPr lang="en-US"/>
    </a:defPPr>
    <a:lvl1pPr algn="l" rtl="0" eaLnBrk="0" fontAlgn="base" hangingPunct="0">
      <a:lnSpc>
        <a:spcPct val="120000"/>
      </a:lnSpc>
      <a:spcBef>
        <a:spcPct val="20000"/>
      </a:spcBef>
      <a:spcAft>
        <a:spcPct val="0"/>
      </a:spcAft>
      <a:defRPr sz="2800" kern="1200">
        <a:solidFill>
          <a:srgbClr val="86403B"/>
        </a:solidFill>
        <a:latin typeface="Arial" charset="0"/>
        <a:ea typeface="+mn-ea"/>
        <a:cs typeface="+mn-cs"/>
      </a:defRPr>
    </a:lvl1pPr>
    <a:lvl2pPr marL="457200" algn="l" rtl="0" eaLnBrk="0" fontAlgn="base" hangingPunct="0">
      <a:lnSpc>
        <a:spcPct val="120000"/>
      </a:lnSpc>
      <a:spcBef>
        <a:spcPct val="20000"/>
      </a:spcBef>
      <a:spcAft>
        <a:spcPct val="0"/>
      </a:spcAft>
      <a:defRPr sz="2800" kern="1200">
        <a:solidFill>
          <a:srgbClr val="86403B"/>
        </a:solidFill>
        <a:latin typeface="Arial" charset="0"/>
        <a:ea typeface="+mn-ea"/>
        <a:cs typeface="+mn-cs"/>
      </a:defRPr>
    </a:lvl2pPr>
    <a:lvl3pPr marL="914400" algn="l" rtl="0" eaLnBrk="0" fontAlgn="base" hangingPunct="0">
      <a:lnSpc>
        <a:spcPct val="120000"/>
      </a:lnSpc>
      <a:spcBef>
        <a:spcPct val="20000"/>
      </a:spcBef>
      <a:spcAft>
        <a:spcPct val="0"/>
      </a:spcAft>
      <a:defRPr sz="2800" kern="1200">
        <a:solidFill>
          <a:srgbClr val="86403B"/>
        </a:solidFill>
        <a:latin typeface="Arial" charset="0"/>
        <a:ea typeface="+mn-ea"/>
        <a:cs typeface="+mn-cs"/>
      </a:defRPr>
    </a:lvl3pPr>
    <a:lvl4pPr marL="1371600" algn="l" rtl="0" eaLnBrk="0" fontAlgn="base" hangingPunct="0">
      <a:lnSpc>
        <a:spcPct val="120000"/>
      </a:lnSpc>
      <a:spcBef>
        <a:spcPct val="20000"/>
      </a:spcBef>
      <a:spcAft>
        <a:spcPct val="0"/>
      </a:spcAft>
      <a:defRPr sz="2800" kern="1200">
        <a:solidFill>
          <a:srgbClr val="86403B"/>
        </a:solidFill>
        <a:latin typeface="Arial" charset="0"/>
        <a:ea typeface="+mn-ea"/>
        <a:cs typeface="+mn-cs"/>
      </a:defRPr>
    </a:lvl4pPr>
    <a:lvl5pPr marL="1828800" algn="l" rtl="0" eaLnBrk="0" fontAlgn="base" hangingPunct="0">
      <a:lnSpc>
        <a:spcPct val="120000"/>
      </a:lnSpc>
      <a:spcBef>
        <a:spcPct val="20000"/>
      </a:spcBef>
      <a:spcAft>
        <a:spcPct val="0"/>
      </a:spcAft>
      <a:defRPr sz="2800" kern="1200">
        <a:solidFill>
          <a:srgbClr val="86403B"/>
        </a:solidFill>
        <a:latin typeface="Arial" charset="0"/>
        <a:ea typeface="+mn-ea"/>
        <a:cs typeface="+mn-cs"/>
      </a:defRPr>
    </a:lvl5pPr>
    <a:lvl6pPr marL="2286000" algn="l" defTabSz="914400" rtl="0" eaLnBrk="1" latinLnBrk="0" hangingPunct="1">
      <a:defRPr sz="2800" kern="1200">
        <a:solidFill>
          <a:srgbClr val="86403B"/>
        </a:solidFill>
        <a:latin typeface="Arial" charset="0"/>
        <a:ea typeface="+mn-ea"/>
        <a:cs typeface="+mn-cs"/>
      </a:defRPr>
    </a:lvl6pPr>
    <a:lvl7pPr marL="2743200" algn="l" defTabSz="914400" rtl="0" eaLnBrk="1" latinLnBrk="0" hangingPunct="1">
      <a:defRPr sz="2800" kern="1200">
        <a:solidFill>
          <a:srgbClr val="86403B"/>
        </a:solidFill>
        <a:latin typeface="Arial" charset="0"/>
        <a:ea typeface="+mn-ea"/>
        <a:cs typeface="+mn-cs"/>
      </a:defRPr>
    </a:lvl7pPr>
    <a:lvl8pPr marL="3200400" algn="l" defTabSz="914400" rtl="0" eaLnBrk="1" latinLnBrk="0" hangingPunct="1">
      <a:defRPr sz="2800" kern="1200">
        <a:solidFill>
          <a:srgbClr val="86403B"/>
        </a:solidFill>
        <a:latin typeface="Arial" charset="0"/>
        <a:ea typeface="+mn-ea"/>
        <a:cs typeface="+mn-cs"/>
      </a:defRPr>
    </a:lvl8pPr>
    <a:lvl9pPr marL="3657600" algn="l" defTabSz="914400" rtl="0" eaLnBrk="1" latinLnBrk="0" hangingPunct="1">
      <a:defRPr sz="2800" kern="1200">
        <a:solidFill>
          <a:srgbClr val="86403B"/>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9848"/>
    <a:srgbClr val="86403B"/>
    <a:srgbClr val="FFFF00"/>
    <a:srgbClr val="008000"/>
    <a:srgbClr val="996600"/>
    <a:srgbClr val="E2E1C3"/>
    <a:srgbClr val="000000"/>
    <a:srgbClr val="FA1A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74035" autoAdjust="0"/>
  </p:normalViewPr>
  <p:slideViewPr>
    <p:cSldViewPr>
      <p:cViewPr varScale="1">
        <p:scale>
          <a:sx n="95" d="100"/>
          <a:sy n="95" d="100"/>
        </p:scale>
        <p:origin x="266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4864"/>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notesMaster" Target="notesMasters/notesMaster1.xml"/><Relationship Id="rId87" Type="http://schemas.openxmlformats.org/officeDocument/2006/relationships/handoutMaster" Target="handoutMasters/handoutMaster1.xml"/><Relationship Id="rId88" Type="http://schemas.openxmlformats.org/officeDocument/2006/relationships/presProps" Target="presProps.xml"/><Relationship Id="rId8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2626" name="Rectangle 2"/>
          <p:cNvSpPr>
            <a:spLocks noGrp="1" noChangeArrowheads="1"/>
          </p:cNvSpPr>
          <p:nvPr>
            <p:ph type="hdr" sz="quarter"/>
          </p:nvPr>
        </p:nvSpPr>
        <p:spPr bwMode="auto">
          <a:xfrm>
            <a:off x="0" y="0"/>
            <a:ext cx="304165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270" tIns="46637" rIns="93270" bIns="46637" numCol="1" anchor="t" anchorCtr="0" compatLnSpc="1">
            <a:prstTxWarp prst="textNoShape">
              <a:avLst/>
            </a:prstTxWarp>
          </a:bodyPr>
          <a:lstStyle>
            <a:lvl1pPr defTabSz="933450">
              <a:lnSpc>
                <a:spcPct val="100000"/>
              </a:lnSpc>
              <a:spcBef>
                <a:spcPct val="0"/>
              </a:spcBef>
              <a:defRPr sz="1200">
                <a:solidFill>
                  <a:schemeClr val="tx1"/>
                </a:solidFill>
                <a:latin typeface="Times New Roman" charset="0"/>
              </a:defRPr>
            </a:lvl1pPr>
          </a:lstStyle>
          <a:p>
            <a:endParaRPr lang="en-US" altLang="en-US"/>
          </a:p>
        </p:txBody>
      </p:sp>
      <p:sp>
        <p:nvSpPr>
          <p:cNvPr id="282627" name="Rectangle 3"/>
          <p:cNvSpPr>
            <a:spLocks noGrp="1" noChangeArrowheads="1"/>
          </p:cNvSpPr>
          <p:nvPr>
            <p:ph type="dt" sz="quarter" idx="1"/>
          </p:nvPr>
        </p:nvSpPr>
        <p:spPr bwMode="auto">
          <a:xfrm>
            <a:off x="3976688" y="0"/>
            <a:ext cx="304165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270" tIns="46637" rIns="93270" bIns="46637" numCol="1" anchor="t" anchorCtr="0" compatLnSpc="1">
            <a:prstTxWarp prst="textNoShape">
              <a:avLst/>
            </a:prstTxWarp>
          </a:bodyPr>
          <a:lstStyle>
            <a:lvl1pPr algn="r" defTabSz="933450">
              <a:lnSpc>
                <a:spcPct val="100000"/>
              </a:lnSpc>
              <a:spcBef>
                <a:spcPct val="0"/>
              </a:spcBef>
              <a:defRPr sz="1200">
                <a:solidFill>
                  <a:schemeClr val="tx1"/>
                </a:solidFill>
                <a:latin typeface="Times New Roman" charset="0"/>
              </a:defRPr>
            </a:lvl1pPr>
          </a:lstStyle>
          <a:p>
            <a:endParaRPr lang="en-US" altLang="en-US"/>
          </a:p>
        </p:txBody>
      </p:sp>
      <p:sp>
        <p:nvSpPr>
          <p:cNvPr id="282628" name="Rectangle 4"/>
          <p:cNvSpPr>
            <a:spLocks noGrp="1" noChangeArrowheads="1"/>
          </p:cNvSpPr>
          <p:nvPr>
            <p:ph type="ftr" sz="quarter" idx="2"/>
          </p:nvPr>
        </p:nvSpPr>
        <p:spPr bwMode="auto">
          <a:xfrm>
            <a:off x="0" y="8839200"/>
            <a:ext cx="304165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270" tIns="46637" rIns="93270" bIns="46637" numCol="1" anchor="b" anchorCtr="0" compatLnSpc="1">
            <a:prstTxWarp prst="textNoShape">
              <a:avLst/>
            </a:prstTxWarp>
          </a:bodyPr>
          <a:lstStyle>
            <a:lvl1pPr defTabSz="933450">
              <a:lnSpc>
                <a:spcPct val="100000"/>
              </a:lnSpc>
              <a:spcBef>
                <a:spcPct val="0"/>
              </a:spcBef>
              <a:defRPr sz="1200">
                <a:solidFill>
                  <a:schemeClr val="tx1"/>
                </a:solidFill>
                <a:latin typeface="Times New Roman" charset="0"/>
              </a:defRPr>
            </a:lvl1pPr>
          </a:lstStyle>
          <a:p>
            <a:endParaRPr lang="en-US" altLang="en-US"/>
          </a:p>
        </p:txBody>
      </p:sp>
      <p:sp>
        <p:nvSpPr>
          <p:cNvPr id="282629" name="Rectangle 5"/>
          <p:cNvSpPr>
            <a:spLocks noGrp="1" noChangeArrowheads="1"/>
          </p:cNvSpPr>
          <p:nvPr>
            <p:ph type="sldNum" sz="quarter" idx="3"/>
          </p:nvPr>
        </p:nvSpPr>
        <p:spPr bwMode="auto">
          <a:xfrm>
            <a:off x="3976688" y="8839200"/>
            <a:ext cx="304165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270" tIns="46637" rIns="93270" bIns="46637" numCol="1" anchor="b" anchorCtr="0" compatLnSpc="1">
            <a:prstTxWarp prst="textNoShape">
              <a:avLst/>
            </a:prstTxWarp>
          </a:bodyPr>
          <a:lstStyle>
            <a:lvl1pPr algn="r" defTabSz="933450">
              <a:lnSpc>
                <a:spcPct val="100000"/>
              </a:lnSpc>
              <a:spcBef>
                <a:spcPct val="0"/>
              </a:spcBef>
              <a:defRPr sz="1200">
                <a:solidFill>
                  <a:schemeClr val="tx1"/>
                </a:solidFill>
                <a:latin typeface="Times New Roman" charset="0"/>
              </a:defRPr>
            </a:lvl1pPr>
          </a:lstStyle>
          <a:p>
            <a:fld id="{00779B59-BD7C-9B4A-AA31-2978ACE17EE3}" type="slidenum">
              <a:rPr lang="en-US" altLang="en-US"/>
              <a:pPr/>
              <a:t>‹#›</a:t>
            </a:fld>
            <a:endParaRPr lang="en-US" altLang="en-US"/>
          </a:p>
        </p:txBody>
      </p:sp>
    </p:spTree>
    <p:extLst>
      <p:ext uri="{BB962C8B-B14F-4D97-AF65-F5344CB8AC3E}">
        <p14:creationId xmlns:p14="http://schemas.microsoft.com/office/powerpoint/2010/main" val="453529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304165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270" tIns="46637" rIns="93270" bIns="46637" numCol="1" anchor="t" anchorCtr="0" compatLnSpc="1">
            <a:prstTxWarp prst="textNoShape">
              <a:avLst/>
            </a:prstTxWarp>
          </a:bodyPr>
          <a:lstStyle>
            <a:lvl1pPr defTabSz="933450">
              <a:lnSpc>
                <a:spcPct val="100000"/>
              </a:lnSpc>
              <a:spcBef>
                <a:spcPct val="0"/>
              </a:spcBef>
              <a:defRPr sz="1200">
                <a:solidFill>
                  <a:schemeClr val="tx1"/>
                </a:solidFill>
                <a:latin typeface="Times New Roman" charset="0"/>
              </a:defRPr>
            </a:lvl1pPr>
          </a:lstStyle>
          <a:p>
            <a:endParaRPr lang="en-US" altLang="en-US"/>
          </a:p>
        </p:txBody>
      </p:sp>
      <p:sp>
        <p:nvSpPr>
          <p:cNvPr id="67587" name="Rectangle 3"/>
          <p:cNvSpPr>
            <a:spLocks noGrp="1" noChangeArrowheads="1"/>
          </p:cNvSpPr>
          <p:nvPr>
            <p:ph type="dt" idx="1"/>
          </p:nvPr>
        </p:nvSpPr>
        <p:spPr bwMode="auto">
          <a:xfrm>
            <a:off x="3978275" y="0"/>
            <a:ext cx="304165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270" tIns="46637" rIns="93270" bIns="46637" numCol="1" anchor="t" anchorCtr="0" compatLnSpc="1">
            <a:prstTxWarp prst="textNoShape">
              <a:avLst/>
            </a:prstTxWarp>
          </a:bodyPr>
          <a:lstStyle>
            <a:lvl1pPr algn="r" defTabSz="933450">
              <a:lnSpc>
                <a:spcPct val="100000"/>
              </a:lnSpc>
              <a:spcBef>
                <a:spcPct val="0"/>
              </a:spcBef>
              <a:defRPr sz="1200">
                <a:solidFill>
                  <a:schemeClr val="tx1"/>
                </a:solidFill>
                <a:latin typeface="Times New Roman" charset="0"/>
              </a:defRPr>
            </a:lvl1pPr>
          </a:lstStyle>
          <a:p>
            <a:endParaRPr lang="en-US" altLang="en-US"/>
          </a:p>
        </p:txBody>
      </p:sp>
      <p:sp>
        <p:nvSpPr>
          <p:cNvPr id="67588" name="Rectangle 4"/>
          <p:cNvSpPr>
            <a:spLocks noChangeArrowheads="1" noTextEdit="1"/>
          </p:cNvSpPr>
          <p:nvPr>
            <p:ph type="sldImg" idx="2"/>
          </p:nvPr>
        </p:nvSpPr>
        <p:spPr bwMode="auto">
          <a:xfrm>
            <a:off x="1184275" y="698500"/>
            <a:ext cx="4652963" cy="348932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67589" name="Rectangle 5"/>
          <p:cNvSpPr>
            <a:spLocks noGrp="1" noChangeArrowheads="1"/>
          </p:cNvSpPr>
          <p:nvPr>
            <p:ph type="body" sz="quarter" idx="3"/>
          </p:nvPr>
        </p:nvSpPr>
        <p:spPr bwMode="auto">
          <a:xfrm>
            <a:off x="935038" y="4419600"/>
            <a:ext cx="5149850" cy="418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270" tIns="46637" rIns="93270" bIns="466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7590" name="Rectangle 6"/>
          <p:cNvSpPr>
            <a:spLocks noGrp="1" noChangeArrowheads="1"/>
          </p:cNvSpPr>
          <p:nvPr>
            <p:ph type="ftr" sz="quarter" idx="4"/>
          </p:nvPr>
        </p:nvSpPr>
        <p:spPr bwMode="auto">
          <a:xfrm>
            <a:off x="0" y="8840788"/>
            <a:ext cx="304165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270" tIns="46637" rIns="93270" bIns="46637" numCol="1" anchor="b" anchorCtr="0" compatLnSpc="1">
            <a:prstTxWarp prst="textNoShape">
              <a:avLst/>
            </a:prstTxWarp>
          </a:bodyPr>
          <a:lstStyle>
            <a:lvl1pPr defTabSz="933450">
              <a:lnSpc>
                <a:spcPct val="100000"/>
              </a:lnSpc>
              <a:spcBef>
                <a:spcPct val="0"/>
              </a:spcBef>
              <a:defRPr sz="1200">
                <a:solidFill>
                  <a:schemeClr val="tx1"/>
                </a:solidFill>
                <a:latin typeface="Times New Roman" charset="0"/>
              </a:defRPr>
            </a:lvl1pPr>
          </a:lstStyle>
          <a:p>
            <a:endParaRPr lang="en-US" altLang="en-US"/>
          </a:p>
        </p:txBody>
      </p:sp>
      <p:sp>
        <p:nvSpPr>
          <p:cNvPr id="67591" name="Rectangle 7"/>
          <p:cNvSpPr>
            <a:spLocks noGrp="1" noChangeArrowheads="1"/>
          </p:cNvSpPr>
          <p:nvPr>
            <p:ph type="sldNum" sz="quarter" idx="5"/>
          </p:nvPr>
        </p:nvSpPr>
        <p:spPr bwMode="auto">
          <a:xfrm>
            <a:off x="3978275" y="8840788"/>
            <a:ext cx="304165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270" tIns="46637" rIns="93270" bIns="46637" numCol="1" anchor="b" anchorCtr="0" compatLnSpc="1">
            <a:prstTxWarp prst="textNoShape">
              <a:avLst/>
            </a:prstTxWarp>
          </a:bodyPr>
          <a:lstStyle>
            <a:lvl1pPr algn="r" defTabSz="933450">
              <a:lnSpc>
                <a:spcPct val="100000"/>
              </a:lnSpc>
              <a:spcBef>
                <a:spcPct val="0"/>
              </a:spcBef>
              <a:defRPr sz="1200">
                <a:solidFill>
                  <a:schemeClr val="tx1"/>
                </a:solidFill>
                <a:latin typeface="Times New Roman" charset="0"/>
              </a:defRPr>
            </a:lvl1pPr>
          </a:lstStyle>
          <a:p>
            <a:fld id="{856EA08F-7F83-9A40-9CF5-FB6B416A7F97}" type="slidenum">
              <a:rPr lang="en-US" altLang="en-US"/>
              <a:pPr/>
              <a:t>‹#›</a:t>
            </a:fld>
            <a:endParaRPr lang="en-US" altLang="en-US"/>
          </a:p>
        </p:txBody>
      </p:sp>
    </p:spTree>
    <p:extLst>
      <p:ext uri="{BB962C8B-B14F-4D97-AF65-F5344CB8AC3E}">
        <p14:creationId xmlns:p14="http://schemas.microsoft.com/office/powerpoint/2010/main" val="15178444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D2F033-1C29-E241-8C36-85F06EF5940A}" type="slidenum">
              <a:rPr lang="en-US" altLang="en-US"/>
              <a:pPr/>
              <a:t>1</a:t>
            </a:fld>
            <a:endParaRPr lang="en-US" altLang="en-US"/>
          </a:p>
        </p:txBody>
      </p:sp>
      <p:sp>
        <p:nvSpPr>
          <p:cNvPr id="107522" name="Rectangle 2"/>
          <p:cNvSpPr>
            <a:spLocks noChangeArrowheads="1" noTextEdit="1"/>
          </p:cNvSpPr>
          <p:nvPr>
            <p:ph type="sldImg"/>
          </p:nvPr>
        </p:nvSpPr>
        <p:spPr>
          <a:xfrm>
            <a:off x="1201738" y="693738"/>
            <a:ext cx="4627562" cy="3470275"/>
          </a:xfrm>
          <a:ln/>
        </p:spPr>
      </p:sp>
      <p:sp>
        <p:nvSpPr>
          <p:cNvPr id="107523" name="Rectangle 3"/>
          <p:cNvSpPr>
            <a:spLocks noGrp="1" noChangeArrowheads="1"/>
          </p:cNvSpPr>
          <p:nvPr>
            <p:ph type="body" idx="1"/>
          </p:nvPr>
        </p:nvSpPr>
        <p:spPr>
          <a:xfrm>
            <a:off x="935038" y="4394200"/>
            <a:ext cx="5149850" cy="4240213"/>
          </a:xfrm>
        </p:spPr>
        <p:txBody>
          <a:bodyPr lIns="92276" tIns="46139" rIns="92276" bIns="46139"/>
          <a:lstStyle/>
          <a:p>
            <a:endParaRPr lang="en-US" altLang="en-US"/>
          </a:p>
        </p:txBody>
      </p:sp>
    </p:spTree>
    <p:extLst>
      <p:ext uri="{BB962C8B-B14F-4D97-AF65-F5344CB8AC3E}">
        <p14:creationId xmlns:p14="http://schemas.microsoft.com/office/powerpoint/2010/main" val="467775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9978E1-BFC9-CD47-B63B-8ED02AD57017}" type="slidenum">
              <a:rPr lang="en-US" altLang="en-US"/>
              <a:pPr/>
              <a:t>10</a:t>
            </a:fld>
            <a:endParaRPr lang="en-US" altLang="en-US"/>
          </a:p>
        </p:txBody>
      </p:sp>
      <p:sp>
        <p:nvSpPr>
          <p:cNvPr id="409602" name="Rectangle 2"/>
          <p:cNvSpPr>
            <a:spLocks noChangeArrowheads="1" noTextEdit="1"/>
          </p:cNvSpPr>
          <p:nvPr>
            <p:ph type="sldImg"/>
          </p:nvPr>
        </p:nvSpPr>
        <p:spPr>
          <a:ln/>
        </p:spPr>
      </p:sp>
      <p:sp>
        <p:nvSpPr>
          <p:cNvPr id="409603" name="Rectangle 3"/>
          <p:cNvSpPr>
            <a:spLocks noGrp="1" noChangeArrowheads="1"/>
          </p:cNvSpPr>
          <p:nvPr>
            <p:ph type="body" idx="1"/>
          </p:nvPr>
        </p:nvSpPr>
        <p:spPr/>
        <p:txBody>
          <a:bodyPr/>
          <a:lstStyle/>
          <a:p>
            <a:r>
              <a:rPr lang="en-US" altLang="en-US"/>
              <a:t>Buffers are very important in protecting our natural resources.</a:t>
            </a:r>
          </a:p>
          <a:p>
            <a:endParaRPr lang="en-US" altLang="en-US"/>
          </a:p>
          <a:p>
            <a:r>
              <a:rPr lang="en-US" altLang="en-US"/>
              <a:t>Stream buffers and general buffers provide many benefits.</a:t>
            </a:r>
          </a:p>
        </p:txBody>
      </p:sp>
    </p:spTree>
    <p:extLst>
      <p:ext uri="{BB962C8B-B14F-4D97-AF65-F5344CB8AC3E}">
        <p14:creationId xmlns:p14="http://schemas.microsoft.com/office/powerpoint/2010/main" val="1501044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CB991D-9AF7-B745-9525-BC513CCA50DF}" type="slidenum">
              <a:rPr lang="en-US" altLang="en-US"/>
              <a:pPr/>
              <a:t>11</a:t>
            </a:fld>
            <a:endParaRPr lang="en-US" altLang="en-US"/>
          </a:p>
        </p:txBody>
      </p:sp>
      <p:sp>
        <p:nvSpPr>
          <p:cNvPr id="410626" name="Rectangle 2"/>
          <p:cNvSpPr>
            <a:spLocks noChangeArrowheads="1" noTextEdit="1"/>
          </p:cNvSpPr>
          <p:nvPr>
            <p:ph type="sldImg"/>
          </p:nvPr>
        </p:nvSpPr>
        <p:spPr>
          <a:ln/>
        </p:spPr>
      </p:sp>
      <p:sp>
        <p:nvSpPr>
          <p:cNvPr id="410627" name="Rectangle 3"/>
          <p:cNvSpPr>
            <a:spLocks noGrp="1" noChangeArrowheads="1"/>
          </p:cNvSpPr>
          <p:nvPr>
            <p:ph type="body" idx="1"/>
          </p:nvPr>
        </p:nvSpPr>
        <p:spPr/>
        <p:txBody>
          <a:bodyPr/>
          <a:lstStyle/>
          <a:p>
            <a:r>
              <a:rPr lang="en-US" altLang="en-US"/>
              <a:t>As with all measures, the design criteria and minimum requirements for a specific project are based on site characteristics. </a:t>
            </a:r>
          </a:p>
          <a:p>
            <a:endParaRPr lang="en-US" altLang="en-US"/>
          </a:p>
          <a:p>
            <a:endParaRPr lang="en-US" altLang="en-US"/>
          </a:p>
        </p:txBody>
      </p:sp>
    </p:spTree>
    <p:extLst>
      <p:ext uri="{BB962C8B-B14F-4D97-AF65-F5344CB8AC3E}">
        <p14:creationId xmlns:p14="http://schemas.microsoft.com/office/powerpoint/2010/main" val="1556442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B0FE1C-23A7-9448-BBAD-C558D36D6D86}" type="slidenum">
              <a:rPr lang="en-US" altLang="en-US"/>
              <a:pPr/>
              <a:t>12</a:t>
            </a:fld>
            <a:endParaRPr lang="en-US" altLang="en-US"/>
          </a:p>
        </p:txBody>
      </p:sp>
      <p:sp>
        <p:nvSpPr>
          <p:cNvPr id="411650" name="Rectangle 2"/>
          <p:cNvSpPr>
            <a:spLocks noChangeArrowheads="1" noTextEdit="1"/>
          </p:cNvSpPr>
          <p:nvPr>
            <p:ph type="sldImg"/>
          </p:nvPr>
        </p:nvSpPr>
        <p:spPr>
          <a:ln/>
        </p:spPr>
      </p:sp>
      <p:sp>
        <p:nvSpPr>
          <p:cNvPr id="411651" name="Rectangle 3"/>
          <p:cNvSpPr>
            <a:spLocks noGrp="1" noChangeArrowheads="1"/>
          </p:cNvSpPr>
          <p:nvPr>
            <p:ph type="body" idx="1"/>
          </p:nvPr>
        </p:nvSpPr>
        <p:spPr/>
        <p:txBody>
          <a:bodyPr/>
          <a:lstStyle/>
          <a:p>
            <a:r>
              <a:rPr lang="en-US" altLang="en-US"/>
              <a:t>Coastal dunes are very fragile areas.</a:t>
            </a:r>
          </a:p>
          <a:p>
            <a:endParaRPr lang="en-US" altLang="en-US"/>
          </a:p>
          <a:p>
            <a:r>
              <a:rPr lang="en-US" altLang="en-US"/>
              <a:t>As with all measures, there are several important components.</a:t>
            </a:r>
          </a:p>
          <a:p>
            <a:endParaRPr lang="en-US" altLang="en-US"/>
          </a:p>
        </p:txBody>
      </p:sp>
    </p:spTree>
    <p:extLst>
      <p:ext uri="{BB962C8B-B14F-4D97-AF65-F5344CB8AC3E}">
        <p14:creationId xmlns:p14="http://schemas.microsoft.com/office/powerpoint/2010/main" val="636356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311C03-75C2-344F-A25D-C8A21B0F11A5}" type="slidenum">
              <a:rPr lang="en-US" altLang="en-US"/>
              <a:pPr/>
              <a:t>13</a:t>
            </a:fld>
            <a:endParaRPr lang="en-US" altLang="en-US"/>
          </a:p>
        </p:txBody>
      </p:sp>
      <p:sp>
        <p:nvSpPr>
          <p:cNvPr id="412674" name="Rectangle 2"/>
          <p:cNvSpPr>
            <a:spLocks noChangeArrowheads="1" noTextEdit="1"/>
          </p:cNvSpPr>
          <p:nvPr>
            <p:ph type="sldImg"/>
          </p:nvPr>
        </p:nvSpPr>
        <p:spPr>
          <a:ln/>
        </p:spPr>
      </p:sp>
      <p:sp>
        <p:nvSpPr>
          <p:cNvPr id="412675" name="Rectangle 3"/>
          <p:cNvSpPr>
            <a:spLocks noGrp="1" noChangeArrowheads="1"/>
          </p:cNvSpPr>
          <p:nvPr>
            <p:ph type="body" idx="1"/>
          </p:nvPr>
        </p:nvSpPr>
        <p:spPr/>
        <p:txBody>
          <a:bodyPr/>
          <a:lstStyle/>
          <a:p>
            <a:r>
              <a:rPr lang="en-US" altLang="en-US"/>
              <a:t>Many native species of plants can be used.</a:t>
            </a:r>
          </a:p>
          <a:p>
            <a:endParaRPr lang="en-US" altLang="en-US"/>
          </a:p>
          <a:p>
            <a:r>
              <a:rPr lang="en-US" altLang="en-US"/>
              <a:t>It is very important to eliminate human and vehicular traffic on dunes.</a:t>
            </a:r>
          </a:p>
          <a:p>
            <a:endParaRPr lang="en-US" altLang="en-US"/>
          </a:p>
        </p:txBody>
      </p:sp>
    </p:spTree>
    <p:extLst>
      <p:ext uri="{BB962C8B-B14F-4D97-AF65-F5344CB8AC3E}">
        <p14:creationId xmlns:p14="http://schemas.microsoft.com/office/powerpoint/2010/main" val="775301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84F6C-6F15-9040-AAD6-628C11C3B661}" type="slidenum">
              <a:rPr lang="en-US" altLang="en-US"/>
              <a:pPr/>
              <a:t>14</a:t>
            </a:fld>
            <a:endParaRPr lang="en-US" altLang="en-US"/>
          </a:p>
        </p:txBody>
      </p:sp>
      <p:sp>
        <p:nvSpPr>
          <p:cNvPr id="413698" name="Rectangle 2"/>
          <p:cNvSpPr>
            <a:spLocks noChangeArrowheads="1" noTextEdit="1"/>
          </p:cNvSpPr>
          <p:nvPr>
            <p:ph type="sldImg"/>
          </p:nvPr>
        </p:nvSpPr>
        <p:spPr>
          <a:ln/>
        </p:spPr>
      </p:sp>
      <p:sp>
        <p:nvSpPr>
          <p:cNvPr id="413699" name="Rectangle 3"/>
          <p:cNvSpPr>
            <a:spLocks noGrp="1" noChangeArrowheads="1"/>
          </p:cNvSpPr>
          <p:nvPr>
            <p:ph type="body" idx="1"/>
          </p:nvPr>
        </p:nvSpPr>
        <p:spPr/>
        <p:txBody>
          <a:bodyPr/>
          <a:lstStyle/>
          <a:p>
            <a:r>
              <a:rPr lang="en-US" altLang="en-US"/>
              <a:t>Once the sand reaches the top of the fence, another fence can be added to build additional dune height.</a:t>
            </a:r>
          </a:p>
          <a:p>
            <a:endParaRPr lang="en-US" altLang="en-US"/>
          </a:p>
          <a:p>
            <a:r>
              <a:rPr lang="en-US" altLang="en-US"/>
              <a:t>Once the appropriate height is reached, the dune can be vegetated.</a:t>
            </a:r>
          </a:p>
        </p:txBody>
      </p:sp>
    </p:spTree>
    <p:extLst>
      <p:ext uri="{BB962C8B-B14F-4D97-AF65-F5344CB8AC3E}">
        <p14:creationId xmlns:p14="http://schemas.microsoft.com/office/powerpoint/2010/main" val="1709192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91DB0B-D2C7-BD40-B4C3-F9B90C28DB47}" type="slidenum">
              <a:rPr lang="en-US" altLang="en-US"/>
              <a:pPr/>
              <a:t>15</a:t>
            </a:fld>
            <a:endParaRPr lang="en-US" altLang="en-US"/>
          </a:p>
        </p:txBody>
      </p:sp>
      <p:sp>
        <p:nvSpPr>
          <p:cNvPr id="414722" name="Rectangle 2"/>
          <p:cNvSpPr>
            <a:spLocks noChangeArrowheads="1" noTextEdit="1"/>
          </p:cNvSpPr>
          <p:nvPr>
            <p:ph type="sldImg"/>
          </p:nvPr>
        </p:nvSpPr>
        <p:spPr>
          <a:ln/>
        </p:spPr>
      </p:sp>
      <p:sp>
        <p:nvSpPr>
          <p:cNvPr id="414723" name="Rectangle 3"/>
          <p:cNvSpPr>
            <a:spLocks noGrp="1" noChangeArrowheads="1"/>
          </p:cNvSpPr>
          <p:nvPr>
            <p:ph type="body" idx="1"/>
          </p:nvPr>
        </p:nvSpPr>
        <p:spPr/>
        <p:txBody>
          <a:bodyPr/>
          <a:lstStyle/>
          <a:p>
            <a:r>
              <a:rPr lang="en-US" altLang="en-US"/>
              <a:t>Useful on areas where final grading has not been done and during times when poor germination is to be expected, such as times when the season is not optimal for the desired plant species to be planted. </a:t>
            </a:r>
          </a:p>
          <a:p>
            <a:endParaRPr lang="en-US" altLang="en-US"/>
          </a:p>
        </p:txBody>
      </p:sp>
    </p:spTree>
    <p:extLst>
      <p:ext uri="{BB962C8B-B14F-4D97-AF65-F5344CB8AC3E}">
        <p14:creationId xmlns:p14="http://schemas.microsoft.com/office/powerpoint/2010/main" val="1652396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36A479-D3C4-1946-BA1A-E180F12010E4}" type="slidenum">
              <a:rPr lang="en-US" altLang="en-US"/>
              <a:pPr/>
              <a:t>16</a:t>
            </a:fld>
            <a:endParaRPr lang="en-US" altLang="en-US"/>
          </a:p>
        </p:txBody>
      </p:sp>
      <p:sp>
        <p:nvSpPr>
          <p:cNvPr id="415746" name="Rectangle 2"/>
          <p:cNvSpPr>
            <a:spLocks noChangeArrowheads="1" noTextEdit="1"/>
          </p:cNvSpPr>
          <p:nvPr>
            <p:ph type="sldImg"/>
          </p:nvPr>
        </p:nvSpPr>
        <p:spPr>
          <a:ln/>
        </p:spPr>
      </p:sp>
      <p:sp>
        <p:nvSpPr>
          <p:cNvPr id="415747" name="Rectangle 3"/>
          <p:cNvSpPr>
            <a:spLocks noGrp="1" noChangeArrowheads="1"/>
          </p:cNvSpPr>
          <p:nvPr>
            <p:ph type="body" idx="1"/>
          </p:nvPr>
        </p:nvSpPr>
        <p:spPr/>
        <p:txBody>
          <a:bodyPr/>
          <a:lstStyle/>
          <a:p>
            <a:r>
              <a:rPr lang="en-US" altLang="en-US"/>
              <a:t>It is very important that all mulch materials be anchored, especially on steep slopes.</a:t>
            </a:r>
          </a:p>
          <a:p>
            <a:endParaRPr lang="en-US" altLang="en-US"/>
          </a:p>
          <a:p>
            <a:r>
              <a:rPr lang="en-US" altLang="en-US"/>
              <a:t>If protective cover is needed for longer than 6 months, a permanent measure should be used instead.</a:t>
            </a:r>
          </a:p>
          <a:p>
            <a:endParaRPr lang="en-US" altLang="en-US"/>
          </a:p>
        </p:txBody>
      </p:sp>
    </p:spTree>
    <p:extLst>
      <p:ext uri="{BB962C8B-B14F-4D97-AF65-F5344CB8AC3E}">
        <p14:creationId xmlns:p14="http://schemas.microsoft.com/office/powerpoint/2010/main" val="562309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04320D-73DD-8644-A7E5-DEF90E11C7BA}" type="slidenum">
              <a:rPr lang="en-US" altLang="en-US"/>
              <a:pPr/>
              <a:t>17</a:t>
            </a:fld>
            <a:endParaRPr lang="en-US" altLang="en-US"/>
          </a:p>
        </p:txBody>
      </p:sp>
      <p:sp>
        <p:nvSpPr>
          <p:cNvPr id="416770" name="Rectangle 2"/>
          <p:cNvSpPr>
            <a:spLocks noChangeArrowheads="1" noTextEdit="1"/>
          </p:cNvSpPr>
          <p:nvPr>
            <p:ph type="sldImg"/>
          </p:nvPr>
        </p:nvSpPr>
        <p:spPr>
          <a:ln/>
        </p:spPr>
      </p:sp>
      <p:sp>
        <p:nvSpPr>
          <p:cNvPr id="416771" name="Rectangle 3"/>
          <p:cNvSpPr>
            <a:spLocks noGrp="1" noChangeArrowheads="1"/>
          </p:cNvSpPr>
          <p:nvPr>
            <p:ph type="body" idx="1"/>
          </p:nvPr>
        </p:nvSpPr>
        <p:spPr/>
        <p:txBody>
          <a:bodyPr/>
          <a:lstStyle/>
          <a:p>
            <a:r>
              <a:rPr lang="en-US" altLang="en-US"/>
              <a:t>Many products can be used.</a:t>
            </a:r>
          </a:p>
          <a:p>
            <a:endParaRPr lang="en-US" altLang="en-US"/>
          </a:p>
        </p:txBody>
      </p:sp>
    </p:spTree>
    <p:extLst>
      <p:ext uri="{BB962C8B-B14F-4D97-AF65-F5344CB8AC3E}">
        <p14:creationId xmlns:p14="http://schemas.microsoft.com/office/powerpoint/2010/main" val="1808072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7ABA20-8F54-1846-9024-3AF1DB85F502}" type="slidenum">
              <a:rPr lang="en-US" altLang="en-US"/>
              <a:pPr/>
              <a:t>18</a:t>
            </a:fld>
            <a:endParaRPr lang="en-US" altLang="en-US"/>
          </a:p>
        </p:txBody>
      </p:sp>
      <p:sp>
        <p:nvSpPr>
          <p:cNvPr id="417794" name="Rectangle 2"/>
          <p:cNvSpPr>
            <a:spLocks noChangeArrowheads="1" noTextEdit="1"/>
          </p:cNvSpPr>
          <p:nvPr>
            <p:ph type="sldImg"/>
          </p:nvPr>
        </p:nvSpPr>
        <p:spPr>
          <a:ln/>
        </p:spPr>
      </p:sp>
      <p:sp>
        <p:nvSpPr>
          <p:cNvPr id="417795" name="Rectangle 3"/>
          <p:cNvSpPr>
            <a:spLocks noGrp="1" noChangeArrowheads="1"/>
          </p:cNvSpPr>
          <p:nvPr>
            <p:ph type="body" idx="1"/>
          </p:nvPr>
        </p:nvSpPr>
        <p:spPr/>
        <p:txBody>
          <a:bodyPr/>
          <a:lstStyle/>
          <a:p>
            <a:r>
              <a:rPr lang="en-US" altLang="en-US"/>
              <a:t>From the “</a:t>
            </a:r>
            <a:r>
              <a:rPr lang="en-US" altLang="en-US" i="1"/>
              <a:t>Manual</a:t>
            </a:r>
            <a:r>
              <a:rPr lang="en-US" altLang="en-US"/>
              <a:t>”</a:t>
            </a:r>
          </a:p>
          <a:p>
            <a:endParaRPr lang="en-US" altLang="en-US"/>
          </a:p>
          <a:p>
            <a:r>
              <a:rPr lang="en-US" altLang="en-US"/>
              <a:t>These are rates for when mulching is used alone.  Where seeding is done, the mulch application rates are much lower to allow seedling emergence and development.</a:t>
            </a:r>
          </a:p>
          <a:p>
            <a:endParaRPr lang="en-US" altLang="en-US"/>
          </a:p>
        </p:txBody>
      </p:sp>
    </p:spTree>
    <p:extLst>
      <p:ext uri="{BB962C8B-B14F-4D97-AF65-F5344CB8AC3E}">
        <p14:creationId xmlns:p14="http://schemas.microsoft.com/office/powerpoint/2010/main" val="1383373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655E81-F4C7-8A46-9A7E-FE7F997F3E6C}" type="slidenum">
              <a:rPr lang="en-US" altLang="en-US"/>
              <a:pPr/>
              <a:t>19</a:t>
            </a:fld>
            <a:endParaRPr lang="en-US" altLang="en-US"/>
          </a:p>
        </p:txBody>
      </p:sp>
      <p:sp>
        <p:nvSpPr>
          <p:cNvPr id="418818" name="Rectangle 2"/>
          <p:cNvSpPr>
            <a:spLocks noChangeArrowheads="1" noTextEdit="1"/>
          </p:cNvSpPr>
          <p:nvPr>
            <p:ph type="sldImg"/>
          </p:nvPr>
        </p:nvSpPr>
        <p:spPr>
          <a:ln/>
        </p:spPr>
      </p:sp>
      <p:sp>
        <p:nvSpPr>
          <p:cNvPr id="418819" name="Rectangle 3"/>
          <p:cNvSpPr>
            <a:spLocks noGrp="1" noChangeArrowheads="1"/>
          </p:cNvSpPr>
          <p:nvPr>
            <p:ph type="body" idx="1"/>
          </p:nvPr>
        </p:nvSpPr>
        <p:spPr/>
        <p:txBody>
          <a:bodyPr/>
          <a:lstStyle/>
          <a:p>
            <a:r>
              <a:rPr lang="en-US" altLang="en-US"/>
              <a:t>As with Ds1, this measure is for areas that are not at final grade.</a:t>
            </a:r>
          </a:p>
          <a:p>
            <a:endParaRPr lang="en-US" altLang="en-US"/>
          </a:p>
          <a:p>
            <a:r>
              <a:rPr lang="en-US" altLang="en-US"/>
              <a:t>It is important to use fast growing plant species that will also provide adequate protective cover.</a:t>
            </a:r>
          </a:p>
        </p:txBody>
      </p:sp>
    </p:spTree>
    <p:extLst>
      <p:ext uri="{BB962C8B-B14F-4D97-AF65-F5344CB8AC3E}">
        <p14:creationId xmlns:p14="http://schemas.microsoft.com/office/powerpoint/2010/main" val="1693376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51B0C1-673C-7047-94F1-BAEB00DC5233}" type="slidenum">
              <a:rPr lang="en-US" altLang="en-US"/>
              <a:pPr/>
              <a:t>2</a:t>
            </a:fld>
            <a:endParaRPr lang="en-US" altLang="en-US"/>
          </a:p>
        </p:txBody>
      </p:sp>
      <p:sp>
        <p:nvSpPr>
          <p:cNvPr id="401410" name="Rectangle 2"/>
          <p:cNvSpPr>
            <a:spLocks noChangeArrowheads="1" noTextEdit="1"/>
          </p:cNvSpPr>
          <p:nvPr>
            <p:ph type="sldImg"/>
          </p:nvPr>
        </p:nvSpPr>
        <p:spPr>
          <a:ln/>
        </p:spPr>
      </p:sp>
      <p:sp>
        <p:nvSpPr>
          <p:cNvPr id="401411" name="Rectangle 3"/>
          <p:cNvSpPr>
            <a:spLocks noGrp="1" noChangeArrowheads="1"/>
          </p:cNvSpPr>
          <p:nvPr>
            <p:ph type="body" idx="1"/>
          </p:nvPr>
        </p:nvSpPr>
        <p:spPr/>
        <p:txBody>
          <a:bodyPr/>
          <a:lstStyle/>
          <a:p>
            <a:r>
              <a:rPr lang="en-US" altLang="en-US"/>
              <a:t>Self-explanatory</a:t>
            </a:r>
          </a:p>
          <a:p>
            <a:endParaRPr lang="en-US" altLang="en-US"/>
          </a:p>
        </p:txBody>
      </p:sp>
    </p:spTree>
    <p:extLst>
      <p:ext uri="{BB962C8B-B14F-4D97-AF65-F5344CB8AC3E}">
        <p14:creationId xmlns:p14="http://schemas.microsoft.com/office/powerpoint/2010/main" val="2112428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9F3879-FB0D-2942-86F3-76AB6277EAB3}" type="slidenum">
              <a:rPr lang="en-US" altLang="en-US"/>
              <a:pPr/>
              <a:t>20</a:t>
            </a:fld>
            <a:endParaRPr lang="en-US" altLang="en-US"/>
          </a:p>
        </p:txBody>
      </p:sp>
      <p:sp>
        <p:nvSpPr>
          <p:cNvPr id="419842" name="Rectangle 2"/>
          <p:cNvSpPr>
            <a:spLocks noChangeArrowheads="1" noTextEdit="1"/>
          </p:cNvSpPr>
          <p:nvPr>
            <p:ph type="sldImg"/>
          </p:nvPr>
        </p:nvSpPr>
        <p:spPr>
          <a:ln/>
        </p:spPr>
      </p:sp>
      <p:sp>
        <p:nvSpPr>
          <p:cNvPr id="419843" name="Rectangle 3"/>
          <p:cNvSpPr>
            <a:spLocks noGrp="1" noChangeArrowheads="1"/>
          </p:cNvSpPr>
          <p:nvPr>
            <p:ph type="body" idx="1"/>
          </p:nvPr>
        </p:nvSpPr>
        <p:spPr/>
        <p:txBody>
          <a:bodyPr/>
          <a:lstStyle/>
          <a:p>
            <a:r>
              <a:rPr lang="en-US" altLang="en-US"/>
              <a:t>Self-explanatory.</a:t>
            </a:r>
          </a:p>
          <a:p>
            <a:endParaRPr lang="en-US" altLang="en-US"/>
          </a:p>
        </p:txBody>
      </p:sp>
    </p:spTree>
    <p:extLst>
      <p:ext uri="{BB962C8B-B14F-4D97-AF65-F5344CB8AC3E}">
        <p14:creationId xmlns:p14="http://schemas.microsoft.com/office/powerpoint/2010/main" val="2122705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5DF211-CFE3-524A-8D63-60C1EDAE42A4}" type="slidenum">
              <a:rPr lang="en-US" altLang="en-US"/>
              <a:pPr/>
              <a:t>21</a:t>
            </a:fld>
            <a:endParaRPr lang="en-US" altLang="en-US"/>
          </a:p>
        </p:txBody>
      </p:sp>
      <p:sp>
        <p:nvSpPr>
          <p:cNvPr id="420866" name="Rectangle 2"/>
          <p:cNvSpPr>
            <a:spLocks noChangeArrowheads="1" noTextEdit="1"/>
          </p:cNvSpPr>
          <p:nvPr>
            <p:ph type="sldImg"/>
          </p:nvPr>
        </p:nvSpPr>
        <p:spPr>
          <a:ln/>
        </p:spPr>
      </p:sp>
      <p:sp>
        <p:nvSpPr>
          <p:cNvPr id="420867" name="Rectangle 3"/>
          <p:cNvSpPr>
            <a:spLocks noGrp="1" noChangeArrowheads="1"/>
          </p:cNvSpPr>
          <p:nvPr>
            <p:ph type="body" idx="1"/>
          </p:nvPr>
        </p:nvSpPr>
        <p:spPr/>
        <p:txBody>
          <a:bodyPr/>
          <a:lstStyle/>
          <a:p>
            <a:r>
              <a:rPr lang="en-US" altLang="en-US"/>
              <a:t>More is involved than just planting seed.</a:t>
            </a:r>
          </a:p>
          <a:p>
            <a:endParaRPr lang="en-US" altLang="en-US"/>
          </a:p>
        </p:txBody>
      </p:sp>
    </p:spTree>
    <p:extLst>
      <p:ext uri="{BB962C8B-B14F-4D97-AF65-F5344CB8AC3E}">
        <p14:creationId xmlns:p14="http://schemas.microsoft.com/office/powerpoint/2010/main" val="158334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7CB3A7-08F4-364C-8728-CC7983CDAE53}" type="slidenum">
              <a:rPr lang="en-US" altLang="en-US"/>
              <a:pPr/>
              <a:t>22</a:t>
            </a:fld>
            <a:endParaRPr lang="en-US" altLang="en-US"/>
          </a:p>
        </p:txBody>
      </p:sp>
      <p:sp>
        <p:nvSpPr>
          <p:cNvPr id="422914" name="Rectangle 2"/>
          <p:cNvSpPr>
            <a:spLocks noChangeArrowheads="1" noTextEdit="1"/>
          </p:cNvSpPr>
          <p:nvPr>
            <p:ph type="sldImg"/>
          </p:nvPr>
        </p:nvSpPr>
        <p:spPr>
          <a:ln/>
        </p:spPr>
      </p:sp>
      <p:sp>
        <p:nvSpPr>
          <p:cNvPr id="422915" name="Rectangle 3"/>
          <p:cNvSpPr>
            <a:spLocks noGrp="1" noChangeArrowheads="1"/>
          </p:cNvSpPr>
          <p:nvPr>
            <p:ph type="body" idx="1"/>
          </p:nvPr>
        </p:nvSpPr>
        <p:spPr/>
        <p:txBody>
          <a:bodyPr/>
          <a:lstStyle/>
          <a:p>
            <a:r>
              <a:rPr lang="en-US" altLang="en-US"/>
              <a:t>Again, if protective cover is needed for more than 6 months, use a permanent measure.</a:t>
            </a:r>
          </a:p>
          <a:p>
            <a:endParaRPr lang="en-US" altLang="en-US"/>
          </a:p>
        </p:txBody>
      </p:sp>
    </p:spTree>
    <p:extLst>
      <p:ext uri="{BB962C8B-B14F-4D97-AF65-F5344CB8AC3E}">
        <p14:creationId xmlns:p14="http://schemas.microsoft.com/office/powerpoint/2010/main" val="392341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C13B22-5C97-5F43-858A-343F717E5784}" type="slidenum">
              <a:rPr lang="en-US" altLang="en-US"/>
              <a:pPr/>
              <a:t>23</a:t>
            </a:fld>
            <a:endParaRPr lang="en-US" altLang="en-US"/>
          </a:p>
        </p:txBody>
      </p:sp>
      <p:sp>
        <p:nvSpPr>
          <p:cNvPr id="423938" name="Rectangle 2"/>
          <p:cNvSpPr>
            <a:spLocks noChangeArrowheads="1" noTextEdit="1"/>
          </p:cNvSpPr>
          <p:nvPr>
            <p:ph type="sldImg"/>
          </p:nvPr>
        </p:nvSpPr>
        <p:spPr>
          <a:ln/>
        </p:spPr>
      </p:sp>
      <p:sp>
        <p:nvSpPr>
          <p:cNvPr id="423939" name="Rectangle 3"/>
          <p:cNvSpPr>
            <a:spLocks noGrp="1" noChangeArrowheads="1"/>
          </p:cNvSpPr>
          <p:nvPr>
            <p:ph type="body" idx="1"/>
          </p:nvPr>
        </p:nvSpPr>
        <p:spPr/>
        <p:txBody>
          <a:bodyPr/>
          <a:lstStyle/>
          <a:p>
            <a:r>
              <a:rPr lang="en-US" altLang="en-US"/>
              <a:t>Select plants that will:</a:t>
            </a:r>
          </a:p>
          <a:p>
            <a:r>
              <a:rPr lang="en-US" altLang="en-US"/>
              <a:t>	germinate quickly </a:t>
            </a:r>
          </a:p>
          <a:p>
            <a:r>
              <a:rPr lang="en-US" altLang="en-US"/>
              <a:t>	provide adequate cover for erosion control</a:t>
            </a:r>
          </a:p>
          <a:p>
            <a:r>
              <a:rPr lang="en-US" altLang="en-US"/>
              <a:t>	will not be competitive to permanent species planted later</a:t>
            </a:r>
          </a:p>
          <a:p>
            <a:r>
              <a:rPr lang="en-US" altLang="en-US"/>
              <a:t>	</a:t>
            </a:r>
          </a:p>
          <a:p>
            <a:r>
              <a:rPr lang="en-US" altLang="en-US"/>
              <a:t>It is very important that they be planted at the proper time of the year and maintained properly.  Adequate fertilization, including topdressing, is required.</a:t>
            </a:r>
          </a:p>
          <a:p>
            <a:endParaRPr lang="en-US" altLang="en-US"/>
          </a:p>
        </p:txBody>
      </p:sp>
    </p:spTree>
    <p:extLst>
      <p:ext uri="{BB962C8B-B14F-4D97-AF65-F5344CB8AC3E}">
        <p14:creationId xmlns:p14="http://schemas.microsoft.com/office/powerpoint/2010/main" val="1308239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F04C91-09E4-A944-875B-BC45829DCD77}" type="slidenum">
              <a:rPr lang="en-US" altLang="en-US"/>
              <a:pPr/>
              <a:t>24</a:t>
            </a:fld>
            <a:endParaRPr lang="en-US" altLang="en-US"/>
          </a:p>
        </p:txBody>
      </p:sp>
      <p:sp>
        <p:nvSpPr>
          <p:cNvPr id="424962" name="Rectangle 2"/>
          <p:cNvSpPr>
            <a:spLocks noChangeArrowheads="1" noTextEdit="1"/>
          </p:cNvSpPr>
          <p:nvPr>
            <p:ph type="sldImg"/>
          </p:nvPr>
        </p:nvSpPr>
        <p:spPr>
          <a:ln/>
        </p:spPr>
      </p:sp>
      <p:sp>
        <p:nvSpPr>
          <p:cNvPr id="424963" name="Rectangle 3"/>
          <p:cNvSpPr>
            <a:spLocks noGrp="1" noChangeArrowheads="1"/>
          </p:cNvSpPr>
          <p:nvPr>
            <p:ph type="body" idx="1"/>
          </p:nvPr>
        </p:nvSpPr>
        <p:spPr/>
        <p:txBody>
          <a:bodyPr/>
          <a:lstStyle/>
          <a:p>
            <a:r>
              <a:rPr lang="en-US" altLang="en-US"/>
              <a:t>Climate and soils greatly affect plant growth.</a:t>
            </a:r>
          </a:p>
          <a:p>
            <a:endParaRPr lang="en-US" altLang="en-US"/>
          </a:p>
          <a:p>
            <a:r>
              <a:rPr lang="en-US" altLang="en-US"/>
              <a:t>To determine which plants should be used on a construction sites for both temporary and permanent measures, always consider the location of the site and the soils that are present.</a:t>
            </a:r>
          </a:p>
          <a:p>
            <a:endParaRPr lang="en-US" altLang="en-US"/>
          </a:p>
        </p:txBody>
      </p:sp>
    </p:spTree>
    <p:extLst>
      <p:ext uri="{BB962C8B-B14F-4D97-AF65-F5344CB8AC3E}">
        <p14:creationId xmlns:p14="http://schemas.microsoft.com/office/powerpoint/2010/main" val="1645026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F14A36-9484-8644-98DC-FF624ED1015A}" type="slidenum">
              <a:rPr lang="en-US" altLang="en-US"/>
              <a:pPr/>
              <a:t>25</a:t>
            </a:fld>
            <a:endParaRPr lang="en-US" altLang="en-US"/>
          </a:p>
        </p:txBody>
      </p:sp>
      <p:sp>
        <p:nvSpPr>
          <p:cNvPr id="421890" name="Rectangle 2"/>
          <p:cNvSpPr>
            <a:spLocks noChangeArrowheads="1" noTextEdit="1"/>
          </p:cNvSpPr>
          <p:nvPr>
            <p:ph type="sldImg"/>
          </p:nvPr>
        </p:nvSpPr>
        <p:spPr>
          <a:ln/>
        </p:spPr>
      </p:sp>
      <p:sp>
        <p:nvSpPr>
          <p:cNvPr id="421891" name="Rectangle 3"/>
          <p:cNvSpPr>
            <a:spLocks noGrp="1" noChangeArrowheads="1"/>
          </p:cNvSpPr>
          <p:nvPr>
            <p:ph type="body" idx="1"/>
          </p:nvPr>
        </p:nvSpPr>
        <p:spPr/>
        <p:txBody>
          <a:bodyPr/>
          <a:lstStyle/>
          <a:p>
            <a:r>
              <a:rPr lang="en-US" altLang="en-US"/>
              <a:t>Most of the soils in the State have been mapped.</a:t>
            </a:r>
          </a:p>
          <a:p>
            <a:endParaRPr lang="en-US" altLang="en-US"/>
          </a:p>
          <a:p>
            <a:r>
              <a:rPr lang="en-US" altLang="en-US"/>
              <a:t>Contact your local USDA-Natural Resources Conservation Service (NRCS) office for copies of soil surveys.</a:t>
            </a:r>
          </a:p>
          <a:p>
            <a:endParaRPr lang="en-US" altLang="en-US"/>
          </a:p>
        </p:txBody>
      </p:sp>
    </p:spTree>
    <p:extLst>
      <p:ext uri="{BB962C8B-B14F-4D97-AF65-F5344CB8AC3E}">
        <p14:creationId xmlns:p14="http://schemas.microsoft.com/office/powerpoint/2010/main" val="1251997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B4A855-B236-A847-84E2-D46ADB50AE90}" type="slidenum">
              <a:rPr lang="en-US" altLang="en-US"/>
              <a:pPr/>
              <a:t>26</a:t>
            </a:fld>
            <a:endParaRPr lang="en-US" altLang="en-US"/>
          </a:p>
        </p:txBody>
      </p:sp>
      <p:sp>
        <p:nvSpPr>
          <p:cNvPr id="425986" name="Rectangle 2"/>
          <p:cNvSpPr>
            <a:spLocks noChangeArrowheads="1" noTextEdit="1"/>
          </p:cNvSpPr>
          <p:nvPr>
            <p:ph type="sldImg"/>
          </p:nvPr>
        </p:nvSpPr>
        <p:spPr>
          <a:ln/>
        </p:spPr>
      </p:sp>
      <p:sp>
        <p:nvSpPr>
          <p:cNvPr id="425987" name="Rectangle 3"/>
          <p:cNvSpPr>
            <a:spLocks noGrp="1" noChangeArrowheads="1"/>
          </p:cNvSpPr>
          <p:nvPr>
            <p:ph type="body" idx="1"/>
          </p:nvPr>
        </p:nvSpPr>
        <p:spPr/>
        <p:txBody>
          <a:bodyPr/>
          <a:lstStyle/>
          <a:p>
            <a:r>
              <a:rPr lang="en-US" altLang="en-US"/>
              <a:t>Plant selection tables are listed in the “</a:t>
            </a:r>
            <a:r>
              <a:rPr lang="en-US" altLang="en-US" i="1"/>
              <a:t>Manual</a:t>
            </a:r>
            <a:r>
              <a:rPr lang="en-US" altLang="en-US"/>
              <a:t>”.</a:t>
            </a:r>
          </a:p>
          <a:p>
            <a:endParaRPr lang="en-US" altLang="en-US"/>
          </a:p>
          <a:p>
            <a:r>
              <a:rPr lang="en-US" altLang="en-US"/>
              <a:t>Species, PLS seeding rates, approved planting dates, and other data is provided for different areas of Georgia.</a:t>
            </a:r>
          </a:p>
          <a:p>
            <a:endParaRPr lang="en-US" altLang="en-US"/>
          </a:p>
        </p:txBody>
      </p:sp>
    </p:spTree>
    <p:extLst>
      <p:ext uri="{BB962C8B-B14F-4D97-AF65-F5344CB8AC3E}">
        <p14:creationId xmlns:p14="http://schemas.microsoft.com/office/powerpoint/2010/main" val="1285461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EB6123-4CCB-BB48-A911-57A1DB305720}" type="slidenum">
              <a:rPr lang="en-US" altLang="en-US"/>
              <a:pPr/>
              <a:t>27</a:t>
            </a:fld>
            <a:endParaRPr lang="en-US" altLang="en-US"/>
          </a:p>
        </p:txBody>
      </p:sp>
      <p:sp>
        <p:nvSpPr>
          <p:cNvPr id="427010" name="Rectangle 2"/>
          <p:cNvSpPr>
            <a:spLocks noChangeArrowheads="1" noTextEdit="1"/>
          </p:cNvSpPr>
          <p:nvPr>
            <p:ph type="sldImg"/>
          </p:nvPr>
        </p:nvSpPr>
        <p:spPr>
          <a:ln/>
        </p:spPr>
      </p:sp>
      <p:sp>
        <p:nvSpPr>
          <p:cNvPr id="427011" name="Rectangle 3"/>
          <p:cNvSpPr>
            <a:spLocks noGrp="1" noChangeArrowheads="1"/>
          </p:cNvSpPr>
          <p:nvPr>
            <p:ph type="body" idx="1"/>
          </p:nvPr>
        </p:nvSpPr>
        <p:spPr/>
        <p:txBody>
          <a:bodyPr/>
          <a:lstStyle/>
          <a:p>
            <a:r>
              <a:rPr lang="en-US" altLang="en-US"/>
              <a:t>Many plant choices are available.</a:t>
            </a:r>
          </a:p>
          <a:p>
            <a:endParaRPr lang="en-US" altLang="en-US"/>
          </a:p>
          <a:p>
            <a:r>
              <a:rPr lang="en-US" altLang="en-US"/>
              <a:t>Most plants used for temporary cover are annuals, but some perennials also germinate quickly and provide good cover.</a:t>
            </a:r>
          </a:p>
          <a:p>
            <a:endParaRPr lang="en-US" altLang="en-US"/>
          </a:p>
        </p:txBody>
      </p:sp>
    </p:spTree>
    <p:extLst>
      <p:ext uri="{BB962C8B-B14F-4D97-AF65-F5344CB8AC3E}">
        <p14:creationId xmlns:p14="http://schemas.microsoft.com/office/powerpoint/2010/main" val="1064781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EBD997-CE24-9745-9E52-CE4642A1B6E0}" type="slidenum">
              <a:rPr lang="en-US" altLang="en-US"/>
              <a:pPr/>
              <a:t>28</a:t>
            </a:fld>
            <a:endParaRPr lang="en-US" altLang="en-US"/>
          </a:p>
        </p:txBody>
      </p:sp>
      <p:sp>
        <p:nvSpPr>
          <p:cNvPr id="428034" name="Rectangle 2"/>
          <p:cNvSpPr>
            <a:spLocks noChangeArrowheads="1" noTextEdit="1"/>
          </p:cNvSpPr>
          <p:nvPr>
            <p:ph type="sldImg"/>
          </p:nvPr>
        </p:nvSpPr>
        <p:spPr>
          <a:ln/>
        </p:spPr>
      </p:sp>
      <p:sp>
        <p:nvSpPr>
          <p:cNvPr id="428035" name="Rectangle 3"/>
          <p:cNvSpPr>
            <a:spLocks noGrp="1" noChangeArrowheads="1"/>
          </p:cNvSpPr>
          <p:nvPr>
            <p:ph type="body" idx="1"/>
          </p:nvPr>
        </p:nvSpPr>
        <p:spPr/>
        <p:txBody>
          <a:bodyPr/>
          <a:lstStyle/>
          <a:p>
            <a:r>
              <a:rPr lang="en-US" altLang="en-US"/>
              <a:t>For areas where final grading has been done or for rough graded areas where soil protection is needed for &gt;6 months.</a:t>
            </a:r>
          </a:p>
          <a:p>
            <a:endParaRPr lang="en-US" altLang="en-US"/>
          </a:p>
        </p:txBody>
      </p:sp>
    </p:spTree>
    <p:extLst>
      <p:ext uri="{BB962C8B-B14F-4D97-AF65-F5344CB8AC3E}">
        <p14:creationId xmlns:p14="http://schemas.microsoft.com/office/powerpoint/2010/main" val="809793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E43125-D97A-3E49-AB82-17EDA70A9913}" type="slidenum">
              <a:rPr lang="en-US" altLang="en-US"/>
              <a:pPr/>
              <a:t>29</a:t>
            </a:fld>
            <a:endParaRPr lang="en-US" altLang="en-US"/>
          </a:p>
        </p:txBody>
      </p:sp>
      <p:sp>
        <p:nvSpPr>
          <p:cNvPr id="429058" name="Rectangle 2"/>
          <p:cNvSpPr>
            <a:spLocks noChangeArrowheads="1" noTextEdit="1"/>
          </p:cNvSpPr>
          <p:nvPr>
            <p:ph type="sldImg"/>
          </p:nvPr>
        </p:nvSpPr>
        <p:spPr>
          <a:ln/>
        </p:spPr>
      </p:sp>
      <p:sp>
        <p:nvSpPr>
          <p:cNvPr id="429059" name="Rectangle 3"/>
          <p:cNvSpPr>
            <a:spLocks noGrp="1" noChangeArrowheads="1"/>
          </p:cNvSpPr>
          <p:nvPr>
            <p:ph type="body" idx="1"/>
          </p:nvPr>
        </p:nvSpPr>
        <p:spPr/>
        <p:txBody>
          <a:bodyPr/>
          <a:lstStyle/>
          <a:p>
            <a:r>
              <a:rPr lang="en-US" altLang="en-US"/>
              <a:t>All sites are different and require specific treatment.</a:t>
            </a:r>
          </a:p>
          <a:p>
            <a:endParaRPr lang="en-US" altLang="en-US"/>
          </a:p>
        </p:txBody>
      </p:sp>
    </p:spTree>
    <p:extLst>
      <p:ext uri="{BB962C8B-B14F-4D97-AF65-F5344CB8AC3E}">
        <p14:creationId xmlns:p14="http://schemas.microsoft.com/office/powerpoint/2010/main" val="1589231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4565E1-EB3B-C249-A1C5-B78752966E37}" type="slidenum">
              <a:rPr lang="en-US" altLang="en-US"/>
              <a:pPr/>
              <a:t>3</a:t>
            </a:fld>
            <a:endParaRPr lang="en-US" altLang="en-US"/>
          </a:p>
        </p:txBody>
      </p:sp>
      <p:sp>
        <p:nvSpPr>
          <p:cNvPr id="402434" name="Rectangle 2"/>
          <p:cNvSpPr>
            <a:spLocks noChangeArrowheads="1" noTextEdit="1"/>
          </p:cNvSpPr>
          <p:nvPr>
            <p:ph type="sldImg"/>
          </p:nvPr>
        </p:nvSpPr>
        <p:spPr>
          <a:ln/>
        </p:spPr>
      </p:sp>
      <p:sp>
        <p:nvSpPr>
          <p:cNvPr id="402435" name="Rectangle 3"/>
          <p:cNvSpPr>
            <a:spLocks noGrp="1" noChangeArrowheads="1"/>
          </p:cNvSpPr>
          <p:nvPr>
            <p:ph type="body" idx="1"/>
          </p:nvPr>
        </p:nvSpPr>
        <p:spPr/>
        <p:txBody>
          <a:bodyPr/>
          <a:lstStyle/>
          <a:p>
            <a:r>
              <a:rPr lang="en-US" altLang="en-US"/>
              <a:t>Self-explanatory</a:t>
            </a:r>
          </a:p>
          <a:p>
            <a:endParaRPr lang="en-US" altLang="en-US"/>
          </a:p>
        </p:txBody>
      </p:sp>
    </p:spTree>
    <p:extLst>
      <p:ext uri="{BB962C8B-B14F-4D97-AF65-F5344CB8AC3E}">
        <p14:creationId xmlns:p14="http://schemas.microsoft.com/office/powerpoint/2010/main" val="1384046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17ABA7-A04D-164C-BDD9-1161CCC3D096}" type="slidenum">
              <a:rPr lang="en-US" altLang="en-US"/>
              <a:pPr/>
              <a:t>30</a:t>
            </a:fld>
            <a:endParaRPr lang="en-US" altLang="en-US"/>
          </a:p>
        </p:txBody>
      </p:sp>
      <p:sp>
        <p:nvSpPr>
          <p:cNvPr id="430082" name="Rectangle 2"/>
          <p:cNvSpPr>
            <a:spLocks noChangeArrowheads="1" noTextEdit="1"/>
          </p:cNvSpPr>
          <p:nvPr>
            <p:ph type="sldImg"/>
          </p:nvPr>
        </p:nvSpPr>
        <p:spPr>
          <a:ln/>
        </p:spPr>
      </p:sp>
      <p:sp>
        <p:nvSpPr>
          <p:cNvPr id="430083" name="Rectangle 3"/>
          <p:cNvSpPr>
            <a:spLocks noGrp="1" noChangeArrowheads="1"/>
          </p:cNvSpPr>
          <p:nvPr>
            <p:ph type="body" idx="1"/>
          </p:nvPr>
        </p:nvSpPr>
        <p:spPr/>
        <p:txBody>
          <a:bodyPr/>
          <a:lstStyle/>
          <a:p>
            <a:r>
              <a:rPr lang="en-US" altLang="en-US"/>
              <a:t>Many components are required.</a:t>
            </a:r>
          </a:p>
          <a:p>
            <a:endParaRPr lang="en-US" altLang="en-US"/>
          </a:p>
          <a:p>
            <a:r>
              <a:rPr lang="en-US" altLang="en-US"/>
              <a:t>If one or more are lacking, failure may result.</a:t>
            </a:r>
          </a:p>
          <a:p>
            <a:endParaRPr lang="en-US" altLang="en-US"/>
          </a:p>
          <a:p>
            <a:endParaRPr lang="en-US" altLang="en-US"/>
          </a:p>
        </p:txBody>
      </p:sp>
    </p:spTree>
    <p:extLst>
      <p:ext uri="{BB962C8B-B14F-4D97-AF65-F5344CB8AC3E}">
        <p14:creationId xmlns:p14="http://schemas.microsoft.com/office/powerpoint/2010/main" val="1955618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48C066-7C63-5C4F-BA06-90F346160541}" type="slidenum">
              <a:rPr lang="en-US" altLang="en-US"/>
              <a:pPr/>
              <a:t>31</a:t>
            </a:fld>
            <a:endParaRPr lang="en-US" altLang="en-US"/>
          </a:p>
        </p:txBody>
      </p:sp>
      <p:sp>
        <p:nvSpPr>
          <p:cNvPr id="431106" name="Rectangle 2"/>
          <p:cNvSpPr>
            <a:spLocks noChangeArrowheads="1" noTextEdit="1"/>
          </p:cNvSpPr>
          <p:nvPr>
            <p:ph type="sldImg"/>
          </p:nvPr>
        </p:nvSpPr>
        <p:spPr>
          <a:ln/>
        </p:spPr>
      </p:sp>
      <p:sp>
        <p:nvSpPr>
          <p:cNvPr id="431107" name="Rectangle 3"/>
          <p:cNvSpPr>
            <a:spLocks noGrp="1" noChangeArrowheads="1"/>
          </p:cNvSpPr>
          <p:nvPr>
            <p:ph type="body" idx="1"/>
          </p:nvPr>
        </p:nvSpPr>
        <p:spPr/>
        <p:txBody>
          <a:bodyPr/>
          <a:lstStyle/>
          <a:p>
            <a:r>
              <a:rPr lang="en-US" altLang="en-US"/>
              <a:t>Conventional seeding should be the first choice because it:</a:t>
            </a:r>
          </a:p>
          <a:p>
            <a:r>
              <a:rPr lang="en-US" altLang="en-US"/>
              <a:t>	prepares a seedbed</a:t>
            </a:r>
          </a:p>
          <a:p>
            <a:r>
              <a:rPr lang="en-US" altLang="en-US"/>
              <a:t>	incorporates lime and fertilizer into the soil </a:t>
            </a:r>
          </a:p>
          <a:p>
            <a:r>
              <a:rPr lang="en-US" altLang="en-US"/>
              <a:t>	ensures good seed-to-soil contact</a:t>
            </a:r>
          </a:p>
          <a:p>
            <a:r>
              <a:rPr lang="en-US" altLang="en-US"/>
              <a:t>	most times is cheaper</a:t>
            </a:r>
          </a:p>
          <a:p>
            <a:endParaRPr lang="en-US" altLang="en-US"/>
          </a:p>
        </p:txBody>
      </p:sp>
    </p:spTree>
    <p:extLst>
      <p:ext uri="{BB962C8B-B14F-4D97-AF65-F5344CB8AC3E}">
        <p14:creationId xmlns:p14="http://schemas.microsoft.com/office/powerpoint/2010/main" val="845601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473BB2-E703-EF4B-8BD0-E819C51563F0}" type="slidenum">
              <a:rPr lang="en-US" altLang="en-US"/>
              <a:pPr/>
              <a:t>32</a:t>
            </a:fld>
            <a:endParaRPr lang="en-US" altLang="en-US"/>
          </a:p>
        </p:txBody>
      </p:sp>
      <p:sp>
        <p:nvSpPr>
          <p:cNvPr id="432130" name="Rectangle 2"/>
          <p:cNvSpPr>
            <a:spLocks noChangeArrowheads="1" noTextEdit="1"/>
          </p:cNvSpPr>
          <p:nvPr>
            <p:ph type="sldImg"/>
          </p:nvPr>
        </p:nvSpPr>
        <p:spPr>
          <a:ln/>
        </p:spPr>
      </p:sp>
      <p:sp>
        <p:nvSpPr>
          <p:cNvPr id="432131" name="Rectangle 3"/>
          <p:cNvSpPr>
            <a:spLocks noGrp="1" noChangeArrowheads="1"/>
          </p:cNvSpPr>
          <p:nvPr>
            <p:ph type="body" idx="1"/>
          </p:nvPr>
        </p:nvSpPr>
        <p:spPr/>
        <p:txBody>
          <a:bodyPr/>
          <a:lstStyle/>
          <a:p>
            <a:r>
              <a:rPr lang="en-US" altLang="en-US"/>
              <a:t>Too often, seed are thrown on the top of compacted soil. </a:t>
            </a:r>
          </a:p>
          <a:p>
            <a:endParaRPr lang="en-US" altLang="en-US"/>
          </a:p>
          <a:p>
            <a:r>
              <a:rPr lang="en-US" altLang="en-US"/>
              <a:t>Young plant seedlings are fragile and need all the help we can give them to survive.</a:t>
            </a:r>
          </a:p>
          <a:p>
            <a:endParaRPr lang="en-US" altLang="en-US"/>
          </a:p>
          <a:p>
            <a:r>
              <a:rPr lang="en-US" altLang="en-US"/>
              <a:t>Seedbed preparation provides many benefits to young plants.</a:t>
            </a:r>
          </a:p>
          <a:p>
            <a:endParaRPr lang="en-US" altLang="en-US"/>
          </a:p>
        </p:txBody>
      </p:sp>
    </p:spTree>
    <p:extLst>
      <p:ext uri="{BB962C8B-B14F-4D97-AF65-F5344CB8AC3E}">
        <p14:creationId xmlns:p14="http://schemas.microsoft.com/office/powerpoint/2010/main" val="21215047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0C29A3-A9A9-F14E-A38C-A7CF6B3EEBA9}" type="slidenum">
              <a:rPr lang="en-US" altLang="en-US"/>
              <a:pPr/>
              <a:t>33</a:t>
            </a:fld>
            <a:endParaRPr lang="en-US" altLang="en-US"/>
          </a:p>
        </p:txBody>
      </p:sp>
      <p:sp>
        <p:nvSpPr>
          <p:cNvPr id="433154" name="Rectangle 2"/>
          <p:cNvSpPr>
            <a:spLocks noChangeArrowheads="1" noTextEdit="1"/>
          </p:cNvSpPr>
          <p:nvPr>
            <p:ph type="sldImg"/>
          </p:nvPr>
        </p:nvSpPr>
        <p:spPr>
          <a:ln/>
        </p:spPr>
      </p:sp>
      <p:sp>
        <p:nvSpPr>
          <p:cNvPr id="433155" name="Rectangle 3"/>
          <p:cNvSpPr>
            <a:spLocks noGrp="1" noChangeArrowheads="1"/>
          </p:cNvSpPr>
          <p:nvPr>
            <p:ph type="body" idx="1"/>
          </p:nvPr>
        </p:nvSpPr>
        <p:spPr/>
        <p:txBody>
          <a:bodyPr/>
          <a:lstStyle/>
          <a:p>
            <a:r>
              <a:rPr lang="en-US" altLang="en-US"/>
              <a:t>The soil on most construction sites has low pH and low fertility.</a:t>
            </a:r>
          </a:p>
          <a:p>
            <a:endParaRPr lang="en-US" altLang="en-US"/>
          </a:p>
          <a:p>
            <a:r>
              <a:rPr lang="en-US" altLang="en-US"/>
              <a:t>Inadequate plant nutrients will prevent good plant growth.  </a:t>
            </a:r>
          </a:p>
          <a:p>
            <a:endParaRPr lang="en-US" altLang="en-US"/>
          </a:p>
          <a:p>
            <a:r>
              <a:rPr lang="en-US" altLang="en-US"/>
              <a:t>And, excess nutrient applications can harm the environment.</a:t>
            </a:r>
          </a:p>
          <a:p>
            <a:endParaRPr lang="en-US" altLang="en-US"/>
          </a:p>
          <a:p>
            <a:r>
              <a:rPr lang="en-US" altLang="en-US"/>
              <a:t>Soil tests and nutrient management plans tell (1) the existing soil pH and fertility and (2) how much lime and fertilizer should be applied to the target plant species for good growth.  </a:t>
            </a:r>
          </a:p>
          <a:p>
            <a:endParaRPr lang="en-US" altLang="en-US"/>
          </a:p>
        </p:txBody>
      </p:sp>
    </p:spTree>
    <p:extLst>
      <p:ext uri="{BB962C8B-B14F-4D97-AF65-F5344CB8AC3E}">
        <p14:creationId xmlns:p14="http://schemas.microsoft.com/office/powerpoint/2010/main" val="1460115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EC0B1A-0797-364C-9D01-2895F81E7261}" type="slidenum">
              <a:rPr lang="en-US" altLang="en-US"/>
              <a:pPr/>
              <a:t>34</a:t>
            </a:fld>
            <a:endParaRPr lang="en-US" altLang="en-US"/>
          </a:p>
        </p:txBody>
      </p:sp>
      <p:sp>
        <p:nvSpPr>
          <p:cNvPr id="434178" name="Rectangle 2"/>
          <p:cNvSpPr>
            <a:spLocks noChangeArrowheads="1" noTextEdit="1"/>
          </p:cNvSpPr>
          <p:nvPr>
            <p:ph type="sldImg"/>
          </p:nvPr>
        </p:nvSpPr>
        <p:spPr>
          <a:ln/>
        </p:spPr>
      </p:sp>
      <p:sp>
        <p:nvSpPr>
          <p:cNvPr id="434179" name="Rectangle 3"/>
          <p:cNvSpPr>
            <a:spLocks noGrp="1" noChangeArrowheads="1"/>
          </p:cNvSpPr>
          <p:nvPr>
            <p:ph type="body" idx="1"/>
          </p:nvPr>
        </p:nvSpPr>
        <p:spPr/>
        <p:txBody>
          <a:bodyPr/>
          <a:lstStyle/>
          <a:p>
            <a:r>
              <a:rPr lang="en-US" altLang="en-US"/>
              <a:t>A soil pH of 6 – 6.5 is needed by most plants used on construction sites.</a:t>
            </a:r>
          </a:p>
          <a:p>
            <a:endParaRPr lang="en-US" altLang="en-US"/>
          </a:p>
          <a:p>
            <a:r>
              <a:rPr lang="en-US" altLang="en-US"/>
              <a:t>A pH of 5 is 10x more acid than a pH of 6.</a:t>
            </a:r>
          </a:p>
          <a:p>
            <a:endParaRPr lang="en-US" altLang="en-US"/>
          </a:p>
          <a:p>
            <a:r>
              <a:rPr lang="en-US" altLang="en-US"/>
              <a:t>A pH of 4 is 100x (10 x 10) more acid than a pH of 6.</a:t>
            </a:r>
          </a:p>
          <a:p>
            <a:endParaRPr lang="en-US" altLang="en-US"/>
          </a:p>
        </p:txBody>
      </p:sp>
    </p:spTree>
    <p:extLst>
      <p:ext uri="{BB962C8B-B14F-4D97-AF65-F5344CB8AC3E}">
        <p14:creationId xmlns:p14="http://schemas.microsoft.com/office/powerpoint/2010/main" val="8610531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02FBA1-F48A-0F4E-BCC6-3B61B79581FB}" type="slidenum">
              <a:rPr lang="en-US" altLang="en-US"/>
              <a:pPr/>
              <a:t>35</a:t>
            </a:fld>
            <a:endParaRPr lang="en-US" altLang="en-US"/>
          </a:p>
        </p:txBody>
      </p:sp>
      <p:sp>
        <p:nvSpPr>
          <p:cNvPr id="435202" name="Rectangle 2"/>
          <p:cNvSpPr>
            <a:spLocks noChangeArrowheads="1" noTextEdit="1"/>
          </p:cNvSpPr>
          <p:nvPr>
            <p:ph type="sldImg"/>
          </p:nvPr>
        </p:nvSpPr>
        <p:spPr>
          <a:ln/>
        </p:spPr>
      </p:sp>
      <p:sp>
        <p:nvSpPr>
          <p:cNvPr id="435203" name="Rectangle 3"/>
          <p:cNvSpPr>
            <a:spLocks noGrp="1" noChangeArrowheads="1"/>
          </p:cNvSpPr>
          <p:nvPr>
            <p:ph type="body" idx="1"/>
          </p:nvPr>
        </p:nvSpPr>
        <p:spPr/>
        <p:txBody>
          <a:bodyPr/>
          <a:lstStyle/>
          <a:p>
            <a:r>
              <a:rPr lang="en-US" altLang="en-US"/>
              <a:t>If the soil has a pH that is too low, most or the plants used on construction sites can not utilize plant nutrients that are present in the soil.  And, some other elements in the soil can be toxic to plants if the pH is too low.  </a:t>
            </a:r>
          </a:p>
          <a:p>
            <a:endParaRPr lang="en-US" altLang="en-US"/>
          </a:p>
          <a:p>
            <a:r>
              <a:rPr lang="en-US" altLang="en-US"/>
              <a:t>Agricultural lime is applied to raise the soil pH.</a:t>
            </a:r>
          </a:p>
          <a:p>
            <a:endParaRPr lang="en-US" altLang="en-US"/>
          </a:p>
          <a:p>
            <a:r>
              <a:rPr lang="en-US" altLang="en-US"/>
              <a:t>It is applied in the form of calcium carbonate (CaCO3).</a:t>
            </a:r>
          </a:p>
          <a:p>
            <a:endParaRPr lang="en-US" altLang="en-US"/>
          </a:p>
        </p:txBody>
      </p:sp>
    </p:spTree>
    <p:extLst>
      <p:ext uri="{BB962C8B-B14F-4D97-AF65-F5344CB8AC3E}">
        <p14:creationId xmlns:p14="http://schemas.microsoft.com/office/powerpoint/2010/main" val="19754449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67B94B-026D-774B-AD08-B3A4506587F7}" type="slidenum">
              <a:rPr lang="en-US" altLang="en-US"/>
              <a:pPr/>
              <a:t>36</a:t>
            </a:fld>
            <a:endParaRPr lang="en-US" altLang="en-US"/>
          </a:p>
        </p:txBody>
      </p:sp>
      <p:sp>
        <p:nvSpPr>
          <p:cNvPr id="436226" name="Rectangle 2"/>
          <p:cNvSpPr>
            <a:spLocks noChangeArrowheads="1" noTextEdit="1"/>
          </p:cNvSpPr>
          <p:nvPr>
            <p:ph type="sldImg"/>
          </p:nvPr>
        </p:nvSpPr>
        <p:spPr>
          <a:ln/>
        </p:spPr>
      </p:sp>
      <p:sp>
        <p:nvSpPr>
          <p:cNvPr id="436227" name="Rectangle 3"/>
          <p:cNvSpPr>
            <a:spLocks noGrp="1" noChangeArrowheads="1"/>
          </p:cNvSpPr>
          <p:nvPr>
            <p:ph type="body" idx="1"/>
          </p:nvPr>
        </p:nvSpPr>
        <p:spPr/>
        <p:txBody>
          <a:bodyPr/>
          <a:lstStyle/>
          <a:p>
            <a:r>
              <a:rPr lang="en-US" altLang="en-US"/>
              <a:t>Calcium does not move down through the soil profile as fast as some other nutrients.</a:t>
            </a:r>
          </a:p>
          <a:p>
            <a:endParaRPr lang="en-US" altLang="en-US"/>
          </a:p>
          <a:p>
            <a:r>
              <a:rPr lang="en-US" altLang="en-US"/>
              <a:t>Ideally, agricultural lime should be mixed into the soil during the seedbed preparation.</a:t>
            </a:r>
          </a:p>
          <a:p>
            <a:endParaRPr lang="en-US" altLang="en-US"/>
          </a:p>
          <a:p>
            <a:r>
              <a:rPr lang="en-US" altLang="en-US"/>
              <a:t>Where other planting methods are used, apply the lime only after adequate protective cover exists on the soil.</a:t>
            </a:r>
          </a:p>
          <a:p>
            <a:endParaRPr lang="en-US" altLang="en-US"/>
          </a:p>
        </p:txBody>
      </p:sp>
    </p:spTree>
    <p:extLst>
      <p:ext uri="{BB962C8B-B14F-4D97-AF65-F5344CB8AC3E}">
        <p14:creationId xmlns:p14="http://schemas.microsoft.com/office/powerpoint/2010/main" val="1206092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42001F-351C-7F4F-B21E-DEF7F8FB6032}" type="slidenum">
              <a:rPr lang="en-US" altLang="en-US"/>
              <a:pPr/>
              <a:t>37</a:t>
            </a:fld>
            <a:endParaRPr lang="en-US" altLang="en-US"/>
          </a:p>
        </p:txBody>
      </p:sp>
      <p:sp>
        <p:nvSpPr>
          <p:cNvPr id="437250" name="Rectangle 2"/>
          <p:cNvSpPr>
            <a:spLocks noChangeArrowheads="1" noTextEdit="1"/>
          </p:cNvSpPr>
          <p:nvPr>
            <p:ph type="sldImg"/>
          </p:nvPr>
        </p:nvSpPr>
        <p:spPr>
          <a:ln/>
        </p:spPr>
      </p:sp>
      <p:sp>
        <p:nvSpPr>
          <p:cNvPr id="437251" name="Rectangle 3"/>
          <p:cNvSpPr>
            <a:spLocks noGrp="1" noChangeArrowheads="1"/>
          </p:cNvSpPr>
          <p:nvPr>
            <p:ph type="body" idx="1"/>
          </p:nvPr>
        </p:nvSpPr>
        <p:spPr/>
        <p:txBody>
          <a:bodyPr/>
          <a:lstStyle/>
          <a:p>
            <a:r>
              <a:rPr lang="en-US" altLang="en-US"/>
              <a:t>Fertilizer is one of our best conservation tools.</a:t>
            </a:r>
          </a:p>
          <a:p>
            <a:endParaRPr lang="en-US" altLang="en-US"/>
          </a:p>
          <a:p>
            <a:r>
              <a:rPr lang="en-US" altLang="en-US"/>
              <a:t>The initial fertilizer is not all that is needed.  Topdressing, 2</a:t>
            </a:r>
            <a:r>
              <a:rPr lang="en-US" altLang="en-US" baseline="30000"/>
              <a:t>nd</a:t>
            </a:r>
            <a:r>
              <a:rPr lang="en-US" altLang="en-US"/>
              <a:t> year, and maintenance applications are very important also.</a:t>
            </a:r>
          </a:p>
          <a:p>
            <a:endParaRPr lang="en-US" altLang="en-US"/>
          </a:p>
        </p:txBody>
      </p:sp>
    </p:spTree>
    <p:extLst>
      <p:ext uri="{BB962C8B-B14F-4D97-AF65-F5344CB8AC3E}">
        <p14:creationId xmlns:p14="http://schemas.microsoft.com/office/powerpoint/2010/main" val="690604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C25F98-F7D6-B448-82D9-63F7578AA972}" type="slidenum">
              <a:rPr lang="en-US" altLang="en-US"/>
              <a:pPr/>
              <a:t>38</a:t>
            </a:fld>
            <a:endParaRPr lang="en-US" altLang="en-US"/>
          </a:p>
        </p:txBody>
      </p:sp>
      <p:sp>
        <p:nvSpPr>
          <p:cNvPr id="438274" name="Rectangle 2"/>
          <p:cNvSpPr>
            <a:spLocks noChangeArrowheads="1" noTextEdit="1"/>
          </p:cNvSpPr>
          <p:nvPr>
            <p:ph type="sldImg"/>
          </p:nvPr>
        </p:nvSpPr>
        <p:spPr>
          <a:ln/>
        </p:spPr>
      </p:sp>
      <p:sp>
        <p:nvSpPr>
          <p:cNvPr id="438275" name="Rectangle 3"/>
          <p:cNvSpPr>
            <a:spLocks noGrp="1" noChangeArrowheads="1"/>
          </p:cNvSpPr>
          <p:nvPr>
            <p:ph type="body" idx="1"/>
          </p:nvPr>
        </p:nvSpPr>
        <p:spPr/>
        <p:txBody>
          <a:bodyPr/>
          <a:lstStyle/>
          <a:p>
            <a:r>
              <a:rPr lang="en-US" altLang="en-US"/>
              <a:t>The analysis is printed on each bag.</a:t>
            </a:r>
          </a:p>
          <a:p>
            <a:endParaRPr lang="en-US" altLang="en-US"/>
          </a:p>
        </p:txBody>
      </p:sp>
    </p:spTree>
    <p:extLst>
      <p:ext uri="{BB962C8B-B14F-4D97-AF65-F5344CB8AC3E}">
        <p14:creationId xmlns:p14="http://schemas.microsoft.com/office/powerpoint/2010/main" val="19827744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2AE68B-D2E2-3E43-99CE-52B8EFDE22B7}" type="slidenum">
              <a:rPr lang="en-US" altLang="en-US"/>
              <a:pPr/>
              <a:t>39</a:t>
            </a:fld>
            <a:endParaRPr lang="en-US" altLang="en-US"/>
          </a:p>
        </p:txBody>
      </p:sp>
      <p:sp>
        <p:nvSpPr>
          <p:cNvPr id="439298" name="Rectangle 2"/>
          <p:cNvSpPr>
            <a:spLocks noChangeArrowheads="1" noTextEdit="1"/>
          </p:cNvSpPr>
          <p:nvPr>
            <p:ph type="sldImg"/>
          </p:nvPr>
        </p:nvSpPr>
        <p:spPr>
          <a:ln/>
        </p:spPr>
      </p:sp>
      <p:sp>
        <p:nvSpPr>
          <p:cNvPr id="439299" name="Rectangle 3"/>
          <p:cNvSpPr>
            <a:spLocks noGrp="1" noChangeArrowheads="1"/>
          </p:cNvSpPr>
          <p:nvPr>
            <p:ph type="body" idx="1"/>
          </p:nvPr>
        </p:nvSpPr>
        <p:spPr/>
        <p:txBody>
          <a:bodyPr/>
          <a:lstStyle/>
          <a:p>
            <a:r>
              <a:rPr lang="en-US" altLang="en-US"/>
              <a:t>This 50 LB bag contains 2.5 LB of nitrogen, 5 LB of P</a:t>
            </a:r>
            <a:r>
              <a:rPr lang="en-US" altLang="en-US" baseline="-25000"/>
              <a:t>2</a:t>
            </a:r>
            <a:r>
              <a:rPr lang="en-US" altLang="en-US"/>
              <a:t>O</a:t>
            </a:r>
            <a:r>
              <a:rPr lang="en-US" altLang="en-US" baseline="-25000"/>
              <a:t>5</a:t>
            </a:r>
            <a:r>
              <a:rPr lang="en-US" altLang="en-US"/>
              <a:t>, and 7.5 LB of K</a:t>
            </a:r>
            <a:r>
              <a:rPr lang="en-US" altLang="en-US" baseline="-25000"/>
              <a:t>2</a:t>
            </a:r>
            <a:r>
              <a:rPr lang="en-US" altLang="en-US"/>
              <a:t>O.</a:t>
            </a:r>
          </a:p>
          <a:p>
            <a:endParaRPr lang="en-US" altLang="en-US"/>
          </a:p>
          <a:p>
            <a:r>
              <a:rPr lang="en-US" altLang="en-US"/>
              <a:t>The remaining contents (35 LB) is filler material that aids in the accurate application of the nutrients.</a:t>
            </a:r>
          </a:p>
          <a:p>
            <a:endParaRPr lang="en-US" altLang="en-US"/>
          </a:p>
        </p:txBody>
      </p:sp>
    </p:spTree>
    <p:extLst>
      <p:ext uri="{BB962C8B-B14F-4D97-AF65-F5344CB8AC3E}">
        <p14:creationId xmlns:p14="http://schemas.microsoft.com/office/powerpoint/2010/main" val="1986447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FDE07D-8BD7-6F43-9E95-208E7578F2C5}" type="slidenum">
              <a:rPr lang="en-US" altLang="en-US"/>
              <a:pPr/>
              <a:t>4</a:t>
            </a:fld>
            <a:endParaRPr lang="en-US" altLang="en-US"/>
          </a:p>
        </p:txBody>
      </p:sp>
      <p:sp>
        <p:nvSpPr>
          <p:cNvPr id="403458" name="Rectangle 2"/>
          <p:cNvSpPr>
            <a:spLocks noChangeArrowheads="1" noTextEdit="1"/>
          </p:cNvSpPr>
          <p:nvPr>
            <p:ph type="sldImg"/>
          </p:nvPr>
        </p:nvSpPr>
        <p:spPr>
          <a:ln/>
        </p:spPr>
      </p:sp>
      <p:sp>
        <p:nvSpPr>
          <p:cNvPr id="403459" name="Rectangle 3"/>
          <p:cNvSpPr>
            <a:spLocks noGrp="1" noChangeArrowheads="1"/>
          </p:cNvSpPr>
          <p:nvPr>
            <p:ph type="body" idx="1"/>
          </p:nvPr>
        </p:nvSpPr>
        <p:spPr/>
        <p:txBody>
          <a:bodyPr/>
          <a:lstStyle/>
          <a:p>
            <a:r>
              <a:rPr lang="en-US" altLang="en-US"/>
              <a:t>Soil erosion is a natural process and occurs  with all land uses.</a:t>
            </a:r>
          </a:p>
          <a:p>
            <a:endParaRPr lang="en-US" altLang="en-US"/>
          </a:p>
          <a:p>
            <a:r>
              <a:rPr lang="en-US" altLang="en-US"/>
              <a:t>Soil erosion and sedimentation is greater on construction sites than on any other land use.</a:t>
            </a:r>
          </a:p>
          <a:p>
            <a:endParaRPr lang="en-US" altLang="en-US"/>
          </a:p>
          <a:p>
            <a:r>
              <a:rPr lang="en-US" altLang="en-US"/>
              <a:t>Reducing soil erosion and sedimentation on construction sites is essential to protect our water and other natural resources.</a:t>
            </a:r>
          </a:p>
          <a:p>
            <a:endParaRPr lang="en-US" altLang="en-US"/>
          </a:p>
        </p:txBody>
      </p:sp>
    </p:spTree>
    <p:extLst>
      <p:ext uri="{BB962C8B-B14F-4D97-AF65-F5344CB8AC3E}">
        <p14:creationId xmlns:p14="http://schemas.microsoft.com/office/powerpoint/2010/main" val="1253334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F02997-7E87-824C-922C-EB6D6A2F2550}" type="slidenum">
              <a:rPr lang="en-US" altLang="en-US"/>
              <a:pPr/>
              <a:t>40</a:t>
            </a:fld>
            <a:endParaRPr lang="en-US" altLang="en-US"/>
          </a:p>
        </p:txBody>
      </p:sp>
      <p:sp>
        <p:nvSpPr>
          <p:cNvPr id="440322" name="Rectangle 2"/>
          <p:cNvSpPr>
            <a:spLocks noChangeArrowheads="1" noTextEdit="1"/>
          </p:cNvSpPr>
          <p:nvPr>
            <p:ph type="sldImg"/>
          </p:nvPr>
        </p:nvSpPr>
        <p:spPr>
          <a:ln/>
        </p:spPr>
      </p:sp>
      <p:sp>
        <p:nvSpPr>
          <p:cNvPr id="440323" name="Rectangle 3"/>
          <p:cNvSpPr>
            <a:spLocks noGrp="1" noChangeArrowheads="1"/>
          </p:cNvSpPr>
          <p:nvPr>
            <p:ph type="body" idx="1"/>
          </p:nvPr>
        </p:nvSpPr>
        <p:spPr/>
        <p:txBody>
          <a:bodyPr/>
          <a:lstStyle/>
          <a:p>
            <a:r>
              <a:rPr lang="en-US" altLang="en-US"/>
              <a:t>Each plant type needs different plant food.</a:t>
            </a:r>
          </a:p>
          <a:p>
            <a:endParaRPr lang="en-US" altLang="en-US"/>
          </a:p>
          <a:p>
            <a:r>
              <a:rPr lang="en-US" altLang="en-US"/>
              <a:t>For instance, if nitrogen is continually applied to perennial legumes such as sericea lespedeza, it will encourage competition from grasses that require N.  </a:t>
            </a:r>
          </a:p>
          <a:p>
            <a:endParaRPr lang="en-US" altLang="en-US"/>
          </a:p>
          <a:p>
            <a:r>
              <a:rPr lang="en-US" altLang="en-US"/>
              <a:t>Legumes get all of the N they need from bacteria if the seeds are inoculated properly.</a:t>
            </a:r>
          </a:p>
          <a:p>
            <a:endParaRPr lang="en-US" altLang="en-US"/>
          </a:p>
        </p:txBody>
      </p:sp>
    </p:spTree>
    <p:extLst>
      <p:ext uri="{BB962C8B-B14F-4D97-AF65-F5344CB8AC3E}">
        <p14:creationId xmlns:p14="http://schemas.microsoft.com/office/powerpoint/2010/main" val="14416503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852824-1967-2244-9D7A-E60007CF7166}" type="slidenum">
              <a:rPr lang="en-US" altLang="en-US"/>
              <a:pPr/>
              <a:t>41</a:t>
            </a:fld>
            <a:endParaRPr lang="en-US" altLang="en-US"/>
          </a:p>
        </p:txBody>
      </p:sp>
      <p:sp>
        <p:nvSpPr>
          <p:cNvPr id="441346" name="Rectangle 2"/>
          <p:cNvSpPr>
            <a:spLocks noChangeArrowheads="1" noTextEdit="1"/>
          </p:cNvSpPr>
          <p:nvPr>
            <p:ph type="sldImg"/>
          </p:nvPr>
        </p:nvSpPr>
        <p:spPr>
          <a:ln/>
        </p:spPr>
      </p:sp>
      <p:sp>
        <p:nvSpPr>
          <p:cNvPr id="441347" name="Rectangle 3"/>
          <p:cNvSpPr>
            <a:spLocks noGrp="1" noChangeArrowheads="1"/>
          </p:cNvSpPr>
          <p:nvPr>
            <p:ph type="body" idx="1"/>
          </p:nvPr>
        </p:nvSpPr>
        <p:spPr/>
        <p:txBody>
          <a:bodyPr/>
          <a:lstStyle/>
          <a:p>
            <a:r>
              <a:rPr lang="en-US" altLang="en-US"/>
              <a:t>It is important that grasses receive all three major nutrients.</a:t>
            </a:r>
          </a:p>
        </p:txBody>
      </p:sp>
    </p:spTree>
    <p:extLst>
      <p:ext uri="{BB962C8B-B14F-4D97-AF65-F5344CB8AC3E}">
        <p14:creationId xmlns:p14="http://schemas.microsoft.com/office/powerpoint/2010/main" val="19068261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BB3CCF-021F-554E-A5A8-56A2F06BA760}" type="slidenum">
              <a:rPr lang="en-US" altLang="en-US"/>
              <a:pPr/>
              <a:t>42</a:t>
            </a:fld>
            <a:endParaRPr lang="en-US" altLang="en-US"/>
          </a:p>
        </p:txBody>
      </p:sp>
      <p:sp>
        <p:nvSpPr>
          <p:cNvPr id="442370" name="Rectangle 2"/>
          <p:cNvSpPr>
            <a:spLocks noChangeArrowheads="1" noTextEdit="1"/>
          </p:cNvSpPr>
          <p:nvPr>
            <p:ph type="sldImg"/>
          </p:nvPr>
        </p:nvSpPr>
        <p:spPr>
          <a:ln/>
        </p:spPr>
      </p:sp>
      <p:sp>
        <p:nvSpPr>
          <p:cNvPr id="442371" name="Rectangle 3"/>
          <p:cNvSpPr>
            <a:spLocks noGrp="1" noChangeArrowheads="1"/>
          </p:cNvSpPr>
          <p:nvPr>
            <p:ph type="body" idx="1"/>
          </p:nvPr>
        </p:nvSpPr>
        <p:spPr/>
        <p:txBody>
          <a:bodyPr/>
          <a:lstStyle/>
          <a:p>
            <a:r>
              <a:rPr lang="en-US" altLang="en-US"/>
              <a:t>After the topdressing is applied, usually only P and K fertilization is needed by perennial legumes such as sericea lespedeza and crown vetch.</a:t>
            </a:r>
          </a:p>
          <a:p>
            <a:endParaRPr lang="en-US" altLang="en-US"/>
          </a:p>
          <a:p>
            <a:r>
              <a:rPr lang="en-US" altLang="en-US"/>
              <a:t>Too much N applied will encourage competition from grass species.</a:t>
            </a:r>
          </a:p>
          <a:p>
            <a:endParaRPr lang="en-US" altLang="en-US"/>
          </a:p>
        </p:txBody>
      </p:sp>
    </p:spTree>
    <p:extLst>
      <p:ext uri="{BB962C8B-B14F-4D97-AF65-F5344CB8AC3E}">
        <p14:creationId xmlns:p14="http://schemas.microsoft.com/office/powerpoint/2010/main" val="11287060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95BB25-B246-A648-AB0B-179891217BF4}" type="slidenum">
              <a:rPr lang="en-US" altLang="en-US"/>
              <a:pPr/>
              <a:t>43</a:t>
            </a:fld>
            <a:endParaRPr lang="en-US" altLang="en-US"/>
          </a:p>
        </p:txBody>
      </p:sp>
      <p:sp>
        <p:nvSpPr>
          <p:cNvPr id="443394" name="Rectangle 2"/>
          <p:cNvSpPr>
            <a:spLocks noChangeArrowheads="1" noTextEdit="1"/>
          </p:cNvSpPr>
          <p:nvPr>
            <p:ph type="sldImg"/>
          </p:nvPr>
        </p:nvSpPr>
        <p:spPr>
          <a:ln/>
        </p:spPr>
      </p:sp>
      <p:sp>
        <p:nvSpPr>
          <p:cNvPr id="443395" name="Rectangle 3"/>
          <p:cNvSpPr>
            <a:spLocks noGrp="1" noChangeArrowheads="1"/>
          </p:cNvSpPr>
          <p:nvPr>
            <p:ph type="body" idx="1"/>
          </p:nvPr>
        </p:nvSpPr>
        <p:spPr/>
        <p:txBody>
          <a:bodyPr/>
          <a:lstStyle/>
          <a:p>
            <a:r>
              <a:rPr lang="en-US" altLang="en-US"/>
              <a:t>Fertilization recommendations are provided in the “</a:t>
            </a:r>
            <a:r>
              <a:rPr lang="en-US" altLang="en-US" i="1"/>
              <a:t>Manual</a:t>
            </a:r>
            <a:r>
              <a:rPr lang="en-US" altLang="en-US"/>
              <a:t>”.</a:t>
            </a:r>
          </a:p>
          <a:p>
            <a:endParaRPr lang="en-US" altLang="en-US"/>
          </a:p>
        </p:txBody>
      </p:sp>
    </p:spTree>
    <p:extLst>
      <p:ext uri="{BB962C8B-B14F-4D97-AF65-F5344CB8AC3E}">
        <p14:creationId xmlns:p14="http://schemas.microsoft.com/office/powerpoint/2010/main" val="14403183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80704C-308E-A54E-8526-2B70C02A7040}" type="slidenum">
              <a:rPr lang="en-US" altLang="en-US"/>
              <a:pPr/>
              <a:t>44</a:t>
            </a:fld>
            <a:endParaRPr lang="en-US" altLang="en-US"/>
          </a:p>
        </p:txBody>
      </p:sp>
      <p:sp>
        <p:nvSpPr>
          <p:cNvPr id="444418" name="Rectangle 2"/>
          <p:cNvSpPr>
            <a:spLocks noChangeArrowheads="1" noTextEdit="1"/>
          </p:cNvSpPr>
          <p:nvPr>
            <p:ph type="sldImg"/>
          </p:nvPr>
        </p:nvSpPr>
        <p:spPr>
          <a:ln/>
        </p:spPr>
      </p:sp>
      <p:sp>
        <p:nvSpPr>
          <p:cNvPr id="444419" name="Rectangle 3"/>
          <p:cNvSpPr>
            <a:spLocks noGrp="1" noChangeArrowheads="1"/>
          </p:cNvSpPr>
          <p:nvPr>
            <p:ph type="body" idx="1"/>
          </p:nvPr>
        </p:nvSpPr>
        <p:spPr/>
        <p:txBody>
          <a:bodyPr/>
          <a:lstStyle/>
          <a:p>
            <a:r>
              <a:rPr lang="en-US" altLang="en-US"/>
              <a:t>Plant selection tables for permanent plant species are provided in the “</a:t>
            </a:r>
            <a:r>
              <a:rPr lang="en-US" altLang="en-US" i="1"/>
              <a:t>Manual</a:t>
            </a:r>
            <a:r>
              <a:rPr lang="en-US" altLang="en-US"/>
              <a:t>” also.</a:t>
            </a:r>
          </a:p>
          <a:p>
            <a:endParaRPr lang="en-US" altLang="en-US"/>
          </a:p>
        </p:txBody>
      </p:sp>
    </p:spTree>
    <p:extLst>
      <p:ext uri="{BB962C8B-B14F-4D97-AF65-F5344CB8AC3E}">
        <p14:creationId xmlns:p14="http://schemas.microsoft.com/office/powerpoint/2010/main" val="9944697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68BD64-B025-D641-BEF9-BE8839739157}" type="slidenum">
              <a:rPr lang="en-US" altLang="en-US"/>
              <a:pPr/>
              <a:t>45</a:t>
            </a:fld>
            <a:endParaRPr lang="en-US" altLang="en-US"/>
          </a:p>
        </p:txBody>
      </p:sp>
      <p:sp>
        <p:nvSpPr>
          <p:cNvPr id="445442" name="Rectangle 2"/>
          <p:cNvSpPr>
            <a:spLocks noChangeArrowheads="1" noTextEdit="1"/>
          </p:cNvSpPr>
          <p:nvPr>
            <p:ph type="sldImg"/>
          </p:nvPr>
        </p:nvSpPr>
        <p:spPr>
          <a:ln/>
        </p:spPr>
      </p:sp>
      <p:sp>
        <p:nvSpPr>
          <p:cNvPr id="445443" name="Rectangle 3"/>
          <p:cNvSpPr>
            <a:spLocks noGrp="1" noChangeArrowheads="1"/>
          </p:cNvSpPr>
          <p:nvPr>
            <p:ph type="body" idx="1"/>
          </p:nvPr>
        </p:nvSpPr>
        <p:spPr/>
        <p:txBody>
          <a:bodyPr/>
          <a:lstStyle/>
          <a:p>
            <a:r>
              <a:rPr lang="en-US" altLang="en-US"/>
              <a:t>Native species provide good cover and require less maintenance than introduced species.</a:t>
            </a:r>
          </a:p>
          <a:p>
            <a:endParaRPr lang="en-US" altLang="en-US"/>
          </a:p>
          <a:p>
            <a:r>
              <a:rPr lang="en-US" altLang="en-US"/>
              <a:t>They also provide more benefits for wildlife.</a:t>
            </a:r>
          </a:p>
          <a:p>
            <a:endParaRPr lang="en-US" altLang="en-US"/>
          </a:p>
        </p:txBody>
      </p:sp>
    </p:spTree>
    <p:extLst>
      <p:ext uri="{BB962C8B-B14F-4D97-AF65-F5344CB8AC3E}">
        <p14:creationId xmlns:p14="http://schemas.microsoft.com/office/powerpoint/2010/main" val="1872249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2082BC-CD58-8143-911D-AE5474F350A5}" type="slidenum">
              <a:rPr lang="en-US" altLang="en-US"/>
              <a:pPr/>
              <a:t>46</a:t>
            </a:fld>
            <a:endParaRPr lang="en-US" altLang="en-US"/>
          </a:p>
        </p:txBody>
      </p:sp>
      <p:sp>
        <p:nvSpPr>
          <p:cNvPr id="446466" name="Rectangle 2"/>
          <p:cNvSpPr>
            <a:spLocks noChangeArrowheads="1" noTextEdit="1"/>
          </p:cNvSpPr>
          <p:nvPr>
            <p:ph type="sldImg"/>
          </p:nvPr>
        </p:nvSpPr>
        <p:spPr>
          <a:ln/>
        </p:spPr>
      </p:sp>
      <p:sp>
        <p:nvSpPr>
          <p:cNvPr id="446467" name="Rectangle 3"/>
          <p:cNvSpPr>
            <a:spLocks noGrp="1" noChangeArrowheads="1"/>
          </p:cNvSpPr>
          <p:nvPr>
            <p:ph type="body" idx="1"/>
          </p:nvPr>
        </p:nvSpPr>
        <p:spPr/>
        <p:txBody>
          <a:bodyPr/>
          <a:lstStyle/>
          <a:p>
            <a:r>
              <a:rPr lang="en-US" altLang="en-US"/>
              <a:t>Good seed planted at the proper rate is necessary.</a:t>
            </a:r>
          </a:p>
          <a:p>
            <a:endParaRPr lang="en-US" altLang="en-US"/>
          </a:p>
          <a:p>
            <a:r>
              <a:rPr lang="en-US" altLang="en-US"/>
              <a:t>Both too little seed or too many seed can result in inadequate cover.</a:t>
            </a:r>
          </a:p>
          <a:p>
            <a:endParaRPr lang="en-US" altLang="en-US"/>
          </a:p>
        </p:txBody>
      </p:sp>
    </p:spTree>
    <p:extLst>
      <p:ext uri="{BB962C8B-B14F-4D97-AF65-F5344CB8AC3E}">
        <p14:creationId xmlns:p14="http://schemas.microsoft.com/office/powerpoint/2010/main" val="6267464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C79E09-29EB-7E4E-A27F-C0069F62A73E}" type="slidenum">
              <a:rPr lang="en-US" altLang="en-US"/>
              <a:pPr/>
              <a:t>47</a:t>
            </a:fld>
            <a:endParaRPr lang="en-US" altLang="en-US"/>
          </a:p>
        </p:txBody>
      </p:sp>
      <p:sp>
        <p:nvSpPr>
          <p:cNvPr id="447490" name="Rectangle 2"/>
          <p:cNvSpPr>
            <a:spLocks noChangeArrowheads="1" noTextEdit="1"/>
          </p:cNvSpPr>
          <p:nvPr>
            <p:ph type="sldImg"/>
          </p:nvPr>
        </p:nvSpPr>
        <p:spPr>
          <a:ln/>
        </p:spPr>
      </p:sp>
      <p:sp>
        <p:nvSpPr>
          <p:cNvPr id="447491" name="Rectangle 3"/>
          <p:cNvSpPr>
            <a:spLocks noGrp="1" noChangeArrowheads="1"/>
          </p:cNvSpPr>
          <p:nvPr>
            <p:ph type="body" idx="1"/>
          </p:nvPr>
        </p:nvSpPr>
        <p:spPr/>
        <p:txBody>
          <a:bodyPr/>
          <a:lstStyle/>
          <a:p>
            <a:r>
              <a:rPr lang="en-US" altLang="en-US"/>
              <a:t>All of the seeding rates in the “</a:t>
            </a:r>
            <a:r>
              <a:rPr lang="en-US" altLang="en-US" i="1"/>
              <a:t>Manual</a:t>
            </a:r>
            <a:r>
              <a:rPr lang="en-US" altLang="en-US"/>
              <a:t>” are Pure Live Seed (PLS) rates.</a:t>
            </a:r>
          </a:p>
          <a:p>
            <a:endParaRPr lang="en-US" altLang="en-US"/>
          </a:p>
          <a:p>
            <a:r>
              <a:rPr lang="en-US" altLang="en-US"/>
              <a:t>These seeding rates are adequate in Georgia.</a:t>
            </a:r>
          </a:p>
          <a:p>
            <a:endParaRPr lang="en-US" altLang="en-US"/>
          </a:p>
          <a:p>
            <a:r>
              <a:rPr lang="en-US" altLang="en-US"/>
              <a:t>“We do not need to mulch with seed.”</a:t>
            </a:r>
          </a:p>
          <a:p>
            <a:endParaRPr lang="en-US" altLang="en-US"/>
          </a:p>
        </p:txBody>
      </p:sp>
    </p:spTree>
    <p:extLst>
      <p:ext uri="{BB962C8B-B14F-4D97-AF65-F5344CB8AC3E}">
        <p14:creationId xmlns:p14="http://schemas.microsoft.com/office/powerpoint/2010/main" val="3198932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D6284B-8F62-F648-A9E3-726C120CB585}" type="slidenum">
              <a:rPr lang="en-US" altLang="en-US"/>
              <a:pPr/>
              <a:t>48</a:t>
            </a:fld>
            <a:endParaRPr lang="en-US" altLang="en-US"/>
          </a:p>
        </p:txBody>
      </p:sp>
      <p:sp>
        <p:nvSpPr>
          <p:cNvPr id="448514" name="Rectangle 2"/>
          <p:cNvSpPr>
            <a:spLocks noChangeArrowheads="1" noTextEdit="1"/>
          </p:cNvSpPr>
          <p:nvPr>
            <p:ph type="sldImg"/>
          </p:nvPr>
        </p:nvSpPr>
        <p:spPr>
          <a:ln/>
        </p:spPr>
      </p:sp>
      <p:sp>
        <p:nvSpPr>
          <p:cNvPr id="448515" name="Rectangle 3"/>
          <p:cNvSpPr>
            <a:spLocks noGrp="1" noChangeArrowheads="1"/>
          </p:cNvSpPr>
          <p:nvPr>
            <p:ph type="body" idx="1"/>
          </p:nvPr>
        </p:nvSpPr>
        <p:spPr/>
        <p:txBody>
          <a:bodyPr/>
          <a:lstStyle/>
          <a:p>
            <a:r>
              <a:rPr lang="en-US" altLang="en-US"/>
              <a:t>Check the seed tag or label.  Valuable information is provided.  </a:t>
            </a:r>
          </a:p>
          <a:p>
            <a:endParaRPr lang="en-US" altLang="en-US"/>
          </a:p>
          <a:p>
            <a:r>
              <a:rPr lang="en-US" altLang="en-US"/>
              <a:t>All seed sold or offered for sale in Georgia is supposed to have had a germination </a:t>
            </a:r>
          </a:p>
          <a:p>
            <a:r>
              <a:rPr lang="en-US" altLang="en-US"/>
              <a:t>test done during the last 9 months.  (See the “Georgia Seed Law” available from</a:t>
            </a:r>
          </a:p>
          <a:p>
            <a:r>
              <a:rPr lang="en-US" altLang="en-US"/>
              <a:t>the GA Department of Agriculture.)</a:t>
            </a:r>
          </a:p>
          <a:p>
            <a:endParaRPr lang="en-US" altLang="en-US"/>
          </a:p>
          <a:p>
            <a:r>
              <a:rPr lang="en-US" altLang="en-US"/>
              <a:t>Please note:</a:t>
            </a:r>
          </a:p>
          <a:p>
            <a:r>
              <a:rPr lang="en-US" altLang="en-US"/>
              <a:t>1.  All of the material in a bag of seed is not seed.</a:t>
            </a:r>
          </a:p>
          <a:p>
            <a:r>
              <a:rPr lang="en-US" altLang="en-US"/>
              <a:t>2.  All of the seeds in a bag are not good seeds.</a:t>
            </a:r>
          </a:p>
          <a:p>
            <a:pPr>
              <a:buFontTx/>
              <a:buChar char="•"/>
            </a:pPr>
            <a:endParaRPr lang="en-US" altLang="en-US"/>
          </a:p>
          <a:p>
            <a:r>
              <a:rPr lang="en-US" altLang="en-US"/>
              <a:t>All seed should be evaluated for seed quality before planting.</a:t>
            </a:r>
          </a:p>
          <a:p>
            <a:endParaRPr lang="en-US" altLang="en-US"/>
          </a:p>
        </p:txBody>
      </p:sp>
    </p:spTree>
    <p:extLst>
      <p:ext uri="{BB962C8B-B14F-4D97-AF65-F5344CB8AC3E}">
        <p14:creationId xmlns:p14="http://schemas.microsoft.com/office/powerpoint/2010/main" val="12942338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EE8F7C-E9AB-7D4C-9B0D-FE8E37166160}" type="slidenum">
              <a:rPr lang="en-US" altLang="en-US"/>
              <a:pPr/>
              <a:t>49</a:t>
            </a:fld>
            <a:endParaRPr lang="en-US" altLang="en-US"/>
          </a:p>
        </p:txBody>
      </p:sp>
      <p:sp>
        <p:nvSpPr>
          <p:cNvPr id="449538" name="Rectangle 2"/>
          <p:cNvSpPr>
            <a:spLocks noChangeArrowheads="1" noTextEdit="1"/>
          </p:cNvSpPr>
          <p:nvPr>
            <p:ph type="sldImg"/>
          </p:nvPr>
        </p:nvSpPr>
        <p:spPr>
          <a:ln/>
        </p:spPr>
      </p:sp>
      <p:sp>
        <p:nvSpPr>
          <p:cNvPr id="449539" name="Rectangle 3"/>
          <p:cNvSpPr>
            <a:spLocks noGrp="1" noChangeArrowheads="1"/>
          </p:cNvSpPr>
          <p:nvPr>
            <p:ph type="body" idx="1"/>
          </p:nvPr>
        </p:nvSpPr>
        <p:spPr/>
        <p:txBody>
          <a:bodyPr/>
          <a:lstStyle/>
          <a:p>
            <a:r>
              <a:rPr lang="en-US" altLang="en-US"/>
              <a:t>Accurate seeding rates for any available seed can be determined quickly by using the data on the seed tag.</a:t>
            </a:r>
          </a:p>
          <a:p>
            <a:endParaRPr lang="en-US" altLang="en-US"/>
          </a:p>
          <a:p>
            <a:r>
              <a:rPr lang="en-US" altLang="en-US"/>
              <a:t>The % purity tells you what part of the material in the bag are seed of the desired species.</a:t>
            </a:r>
          </a:p>
          <a:p>
            <a:endParaRPr lang="en-US" altLang="en-US"/>
          </a:p>
          <a:p>
            <a:r>
              <a:rPr lang="en-US" altLang="en-US"/>
              <a:t>The % germinations tells you what part of the seed of the desired species will germinate and grow.</a:t>
            </a:r>
          </a:p>
          <a:p>
            <a:endParaRPr lang="en-US" altLang="en-US"/>
          </a:p>
          <a:p>
            <a:r>
              <a:rPr lang="en-US" altLang="en-US"/>
              <a:t>Simply multiply the % purity x the % germination and divide this value into the recommended seeding rate to get the PLS seeding rate for the seed purchased.</a:t>
            </a:r>
          </a:p>
          <a:p>
            <a:endParaRPr lang="en-US" altLang="en-US"/>
          </a:p>
        </p:txBody>
      </p:sp>
    </p:spTree>
    <p:extLst>
      <p:ext uri="{BB962C8B-B14F-4D97-AF65-F5344CB8AC3E}">
        <p14:creationId xmlns:p14="http://schemas.microsoft.com/office/powerpoint/2010/main" val="327095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3B1ED1-21B7-E146-80E5-4ED1E8AB14E1}" type="slidenum">
              <a:rPr lang="en-US" altLang="en-US"/>
              <a:pPr/>
              <a:t>5</a:t>
            </a:fld>
            <a:endParaRPr lang="en-US" altLang="en-US"/>
          </a:p>
        </p:txBody>
      </p:sp>
      <p:sp>
        <p:nvSpPr>
          <p:cNvPr id="404482" name="Rectangle 2"/>
          <p:cNvSpPr>
            <a:spLocks noChangeArrowheads="1" noTextEdit="1"/>
          </p:cNvSpPr>
          <p:nvPr>
            <p:ph type="sldImg"/>
          </p:nvPr>
        </p:nvSpPr>
        <p:spPr>
          <a:ln/>
        </p:spPr>
      </p:sp>
      <p:sp>
        <p:nvSpPr>
          <p:cNvPr id="404483" name="Rectangle 3"/>
          <p:cNvSpPr>
            <a:spLocks noGrp="1" noChangeArrowheads="1"/>
          </p:cNvSpPr>
          <p:nvPr>
            <p:ph type="body" idx="1"/>
          </p:nvPr>
        </p:nvSpPr>
        <p:spPr/>
        <p:txBody>
          <a:bodyPr/>
          <a:lstStyle/>
          <a:p>
            <a:r>
              <a:rPr lang="en-US" altLang="en-US"/>
              <a:t>They are different processes.</a:t>
            </a:r>
          </a:p>
          <a:p>
            <a:endParaRPr lang="en-US" altLang="en-US"/>
          </a:p>
          <a:p>
            <a:r>
              <a:rPr lang="en-US" altLang="en-US"/>
              <a:t>The main goal is to prevent soil erosion.  Without soil erosion, there would be no sedimentation.</a:t>
            </a:r>
          </a:p>
          <a:p>
            <a:endParaRPr lang="en-US" altLang="en-US"/>
          </a:p>
          <a:p>
            <a:r>
              <a:rPr lang="en-US" altLang="en-US"/>
              <a:t>Soil erosion is easier to control.</a:t>
            </a:r>
          </a:p>
          <a:p>
            <a:endParaRPr lang="en-US" altLang="en-US"/>
          </a:p>
          <a:p>
            <a:r>
              <a:rPr lang="en-US" altLang="en-US"/>
              <a:t>Sediment control is more difficult and much more expensive.</a:t>
            </a:r>
          </a:p>
          <a:p>
            <a:endParaRPr lang="en-US" altLang="en-US"/>
          </a:p>
        </p:txBody>
      </p:sp>
    </p:spTree>
    <p:extLst>
      <p:ext uri="{BB962C8B-B14F-4D97-AF65-F5344CB8AC3E}">
        <p14:creationId xmlns:p14="http://schemas.microsoft.com/office/powerpoint/2010/main" val="19452024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11B50A-0D76-C84E-AF4E-37C201638634}" type="slidenum">
              <a:rPr lang="en-US" altLang="en-US"/>
              <a:pPr/>
              <a:t>50</a:t>
            </a:fld>
            <a:endParaRPr lang="en-US" altLang="en-US"/>
          </a:p>
        </p:txBody>
      </p:sp>
      <p:sp>
        <p:nvSpPr>
          <p:cNvPr id="450562" name="Rectangle 2"/>
          <p:cNvSpPr>
            <a:spLocks noChangeArrowheads="1" noTextEdit="1"/>
          </p:cNvSpPr>
          <p:nvPr>
            <p:ph type="sldImg"/>
          </p:nvPr>
        </p:nvSpPr>
        <p:spPr>
          <a:ln/>
        </p:spPr>
      </p:sp>
      <p:sp>
        <p:nvSpPr>
          <p:cNvPr id="450563" name="Rectangle 3"/>
          <p:cNvSpPr>
            <a:spLocks noGrp="1" noChangeArrowheads="1"/>
          </p:cNvSpPr>
          <p:nvPr>
            <p:ph type="body" idx="1"/>
          </p:nvPr>
        </p:nvSpPr>
        <p:spPr/>
        <p:txBody>
          <a:bodyPr/>
          <a:lstStyle/>
          <a:p>
            <a:r>
              <a:rPr lang="en-US" altLang="en-US"/>
              <a:t>All plants need to be planted at the proper time.</a:t>
            </a:r>
          </a:p>
          <a:p>
            <a:endParaRPr lang="en-US" altLang="en-US"/>
          </a:p>
        </p:txBody>
      </p:sp>
    </p:spTree>
    <p:extLst>
      <p:ext uri="{BB962C8B-B14F-4D97-AF65-F5344CB8AC3E}">
        <p14:creationId xmlns:p14="http://schemas.microsoft.com/office/powerpoint/2010/main" val="20775837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CEF254-912F-8B41-B3DF-32FACBC87E38}" type="slidenum">
              <a:rPr lang="en-US" altLang="en-US"/>
              <a:pPr/>
              <a:t>51</a:t>
            </a:fld>
            <a:endParaRPr lang="en-US" altLang="en-US"/>
          </a:p>
        </p:txBody>
      </p:sp>
      <p:sp>
        <p:nvSpPr>
          <p:cNvPr id="451586" name="Rectangle 2"/>
          <p:cNvSpPr>
            <a:spLocks noChangeArrowheads="1" noTextEdit="1"/>
          </p:cNvSpPr>
          <p:nvPr>
            <p:ph type="sldImg"/>
          </p:nvPr>
        </p:nvSpPr>
        <p:spPr>
          <a:ln/>
        </p:spPr>
      </p:sp>
      <p:sp>
        <p:nvSpPr>
          <p:cNvPr id="451587" name="Rectangle 3"/>
          <p:cNvSpPr>
            <a:spLocks noGrp="1" noChangeArrowheads="1"/>
          </p:cNvSpPr>
          <p:nvPr>
            <p:ph type="body" idx="1"/>
          </p:nvPr>
        </p:nvSpPr>
        <p:spPr/>
        <p:txBody>
          <a:bodyPr/>
          <a:lstStyle/>
          <a:p>
            <a:r>
              <a:rPr lang="en-US" altLang="en-US"/>
              <a:t>The rye in the background was planted on October 1.</a:t>
            </a:r>
          </a:p>
          <a:p>
            <a:endParaRPr lang="en-US" altLang="en-US"/>
          </a:p>
          <a:p>
            <a:r>
              <a:rPr lang="en-US" altLang="en-US"/>
              <a:t>The rye in the foreground is from the same sack of seed and received the same fertilization.  It was planted in December.</a:t>
            </a:r>
          </a:p>
          <a:p>
            <a:endParaRPr lang="en-US" altLang="en-US"/>
          </a:p>
          <a:p>
            <a:r>
              <a:rPr lang="en-US" altLang="en-US"/>
              <a:t>The date of planting greatly affects the growth of all plants used for erosion control on construction sites.</a:t>
            </a:r>
          </a:p>
          <a:p>
            <a:endParaRPr lang="en-US" altLang="en-US"/>
          </a:p>
        </p:txBody>
      </p:sp>
    </p:spTree>
    <p:extLst>
      <p:ext uri="{BB962C8B-B14F-4D97-AF65-F5344CB8AC3E}">
        <p14:creationId xmlns:p14="http://schemas.microsoft.com/office/powerpoint/2010/main" val="20142764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276F1F-46C4-DC4A-868E-6A67DDBE0875}" type="slidenum">
              <a:rPr lang="en-US" altLang="en-US"/>
              <a:pPr/>
              <a:t>52</a:t>
            </a:fld>
            <a:endParaRPr lang="en-US" altLang="en-US"/>
          </a:p>
        </p:txBody>
      </p:sp>
      <p:sp>
        <p:nvSpPr>
          <p:cNvPr id="452610" name="Rectangle 2"/>
          <p:cNvSpPr>
            <a:spLocks noChangeArrowheads="1" noTextEdit="1"/>
          </p:cNvSpPr>
          <p:nvPr>
            <p:ph type="sldImg"/>
          </p:nvPr>
        </p:nvSpPr>
        <p:spPr>
          <a:ln/>
        </p:spPr>
      </p:sp>
      <p:sp>
        <p:nvSpPr>
          <p:cNvPr id="452611" name="Rectangle 3"/>
          <p:cNvSpPr>
            <a:spLocks noGrp="1" noChangeArrowheads="1"/>
          </p:cNvSpPr>
          <p:nvPr>
            <p:ph type="body" idx="1"/>
          </p:nvPr>
        </p:nvSpPr>
        <p:spPr/>
        <p:txBody>
          <a:bodyPr/>
          <a:lstStyle/>
          <a:p>
            <a:r>
              <a:rPr lang="en-US" altLang="en-US"/>
              <a:t>Companion plants that germinate quicker are used to hold the soil, mulch, fertilizer, and seed of the desired species in place until the perennial plants become established.</a:t>
            </a:r>
          </a:p>
          <a:p>
            <a:endParaRPr lang="en-US" altLang="en-US"/>
          </a:p>
        </p:txBody>
      </p:sp>
    </p:spTree>
    <p:extLst>
      <p:ext uri="{BB962C8B-B14F-4D97-AF65-F5344CB8AC3E}">
        <p14:creationId xmlns:p14="http://schemas.microsoft.com/office/powerpoint/2010/main" val="10114619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585CF8-71CF-444B-BE27-A8ECF7BCD460}" type="slidenum">
              <a:rPr lang="en-US" altLang="en-US"/>
              <a:pPr/>
              <a:t>53</a:t>
            </a:fld>
            <a:endParaRPr lang="en-US" altLang="en-US"/>
          </a:p>
        </p:txBody>
      </p:sp>
      <p:sp>
        <p:nvSpPr>
          <p:cNvPr id="453634" name="Rectangle 2"/>
          <p:cNvSpPr>
            <a:spLocks noChangeArrowheads="1" noTextEdit="1"/>
          </p:cNvSpPr>
          <p:nvPr>
            <p:ph type="sldImg"/>
          </p:nvPr>
        </p:nvSpPr>
        <p:spPr>
          <a:ln/>
        </p:spPr>
      </p:sp>
      <p:sp>
        <p:nvSpPr>
          <p:cNvPr id="453635" name="Rectangle 3"/>
          <p:cNvSpPr>
            <a:spLocks noGrp="1" noChangeArrowheads="1"/>
          </p:cNvSpPr>
          <p:nvPr>
            <p:ph type="body" idx="1"/>
          </p:nvPr>
        </p:nvSpPr>
        <p:spPr/>
        <p:txBody>
          <a:bodyPr/>
          <a:lstStyle/>
          <a:p>
            <a:r>
              <a:rPr lang="en-US" altLang="en-US"/>
              <a:t>Do not use too many seeds of the companion plant species.  Annuals are more vigorous than perennial plant species and if seeded at a high rate will shade out the other plants.  </a:t>
            </a:r>
          </a:p>
          <a:p>
            <a:endParaRPr lang="en-US" altLang="en-US"/>
          </a:p>
        </p:txBody>
      </p:sp>
    </p:spTree>
    <p:extLst>
      <p:ext uri="{BB962C8B-B14F-4D97-AF65-F5344CB8AC3E}">
        <p14:creationId xmlns:p14="http://schemas.microsoft.com/office/powerpoint/2010/main" val="1609986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FC75CA-AC65-EE47-A9FE-CF51C044901B}" type="slidenum">
              <a:rPr lang="en-US" altLang="en-US"/>
              <a:pPr/>
              <a:t>54</a:t>
            </a:fld>
            <a:endParaRPr lang="en-US" altLang="en-US"/>
          </a:p>
        </p:txBody>
      </p:sp>
      <p:sp>
        <p:nvSpPr>
          <p:cNvPr id="454658" name="Rectangle 2"/>
          <p:cNvSpPr>
            <a:spLocks noChangeArrowheads="1" noTextEdit="1"/>
          </p:cNvSpPr>
          <p:nvPr>
            <p:ph type="sldImg"/>
          </p:nvPr>
        </p:nvSpPr>
        <p:spPr>
          <a:ln/>
        </p:spPr>
      </p:sp>
      <p:sp>
        <p:nvSpPr>
          <p:cNvPr id="454659" name="Rectangle 3"/>
          <p:cNvSpPr>
            <a:spLocks noGrp="1" noChangeArrowheads="1"/>
          </p:cNvSpPr>
          <p:nvPr>
            <p:ph type="body" idx="1"/>
          </p:nvPr>
        </p:nvSpPr>
        <p:spPr/>
        <p:txBody>
          <a:bodyPr/>
          <a:lstStyle/>
          <a:p>
            <a:r>
              <a:rPr lang="en-US" altLang="en-US"/>
              <a:t>Rye should be the first choice.</a:t>
            </a:r>
          </a:p>
          <a:p>
            <a:endParaRPr lang="en-US" altLang="en-US"/>
          </a:p>
          <a:p>
            <a:r>
              <a:rPr lang="en-US" altLang="en-US"/>
              <a:t>Ryegrass is a sod-forming annual and is not recommended for seeding mixtures.</a:t>
            </a:r>
          </a:p>
          <a:p>
            <a:endParaRPr lang="en-US" altLang="en-US"/>
          </a:p>
        </p:txBody>
      </p:sp>
    </p:spTree>
    <p:extLst>
      <p:ext uri="{BB962C8B-B14F-4D97-AF65-F5344CB8AC3E}">
        <p14:creationId xmlns:p14="http://schemas.microsoft.com/office/powerpoint/2010/main" val="745623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544534-13A9-CA4D-A0FF-6BCEE5AC6F9A}" type="slidenum">
              <a:rPr lang="en-US" altLang="en-US"/>
              <a:pPr/>
              <a:t>55</a:t>
            </a:fld>
            <a:endParaRPr lang="en-US" altLang="en-US"/>
          </a:p>
        </p:txBody>
      </p:sp>
      <p:sp>
        <p:nvSpPr>
          <p:cNvPr id="455682" name="Rectangle 2"/>
          <p:cNvSpPr>
            <a:spLocks noChangeArrowheads="1" noTextEdit="1"/>
          </p:cNvSpPr>
          <p:nvPr>
            <p:ph type="sldImg"/>
          </p:nvPr>
        </p:nvSpPr>
        <p:spPr>
          <a:ln/>
        </p:spPr>
      </p:sp>
      <p:sp>
        <p:nvSpPr>
          <p:cNvPr id="455683" name="Rectangle 3"/>
          <p:cNvSpPr>
            <a:spLocks noGrp="1" noChangeArrowheads="1"/>
          </p:cNvSpPr>
          <p:nvPr>
            <p:ph type="body" idx="1"/>
          </p:nvPr>
        </p:nvSpPr>
        <p:spPr/>
        <p:txBody>
          <a:bodyPr/>
          <a:lstStyle/>
          <a:p>
            <a:r>
              <a:rPr lang="en-US" altLang="en-US"/>
              <a:t>All legume seed should be inoculated with the proper strain of bacteria prior to planting.</a:t>
            </a:r>
          </a:p>
          <a:p>
            <a:endParaRPr lang="en-US" altLang="en-US"/>
          </a:p>
          <a:p>
            <a:r>
              <a:rPr lang="en-US" altLang="en-US"/>
              <a:t>This symbiotic relationship benefits the plants and bacteria.</a:t>
            </a:r>
          </a:p>
          <a:p>
            <a:endParaRPr lang="en-US" altLang="en-US"/>
          </a:p>
          <a:p>
            <a:r>
              <a:rPr lang="en-US" altLang="en-US"/>
              <a:t>-The plant provides a home for the bacteria.</a:t>
            </a:r>
          </a:p>
          <a:p>
            <a:endParaRPr lang="en-US" altLang="en-US"/>
          </a:p>
          <a:p>
            <a:r>
              <a:rPr lang="en-US" altLang="en-US"/>
              <a:t>-The bacteria provides nitrogen to the plants.</a:t>
            </a:r>
          </a:p>
          <a:p>
            <a:endParaRPr lang="en-US" altLang="en-US"/>
          </a:p>
        </p:txBody>
      </p:sp>
    </p:spTree>
    <p:extLst>
      <p:ext uri="{BB962C8B-B14F-4D97-AF65-F5344CB8AC3E}">
        <p14:creationId xmlns:p14="http://schemas.microsoft.com/office/powerpoint/2010/main" val="11870048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EE7659-677F-8245-B2B6-AC61557C7837}" type="slidenum">
              <a:rPr lang="en-US" altLang="en-US"/>
              <a:pPr/>
              <a:t>56</a:t>
            </a:fld>
            <a:endParaRPr lang="en-US" altLang="en-US"/>
          </a:p>
        </p:txBody>
      </p:sp>
      <p:sp>
        <p:nvSpPr>
          <p:cNvPr id="456706" name="Rectangle 2"/>
          <p:cNvSpPr>
            <a:spLocks noChangeArrowheads="1" noTextEdit="1"/>
          </p:cNvSpPr>
          <p:nvPr>
            <p:ph type="sldImg"/>
          </p:nvPr>
        </p:nvSpPr>
        <p:spPr>
          <a:ln/>
        </p:spPr>
      </p:sp>
      <p:sp>
        <p:nvSpPr>
          <p:cNvPr id="456707" name="Rectangle 3"/>
          <p:cNvSpPr>
            <a:spLocks noGrp="1" noChangeArrowheads="1"/>
          </p:cNvSpPr>
          <p:nvPr>
            <p:ph type="body" idx="1"/>
          </p:nvPr>
        </p:nvSpPr>
        <p:spPr/>
        <p:txBody>
          <a:bodyPr/>
          <a:lstStyle/>
          <a:p>
            <a:r>
              <a:rPr lang="en-US" altLang="en-US"/>
              <a:t>All seeded areas should be mulched properly to prevent the loss of seed, fertilizer, and lime.</a:t>
            </a:r>
          </a:p>
          <a:p>
            <a:endParaRPr lang="en-US" altLang="en-US"/>
          </a:p>
        </p:txBody>
      </p:sp>
    </p:spTree>
    <p:extLst>
      <p:ext uri="{BB962C8B-B14F-4D97-AF65-F5344CB8AC3E}">
        <p14:creationId xmlns:p14="http://schemas.microsoft.com/office/powerpoint/2010/main" val="20154211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68AB69-53CD-2545-AAF3-251EC3C62A2E}" type="slidenum">
              <a:rPr lang="en-US" altLang="en-US"/>
              <a:pPr/>
              <a:t>57</a:t>
            </a:fld>
            <a:endParaRPr lang="en-US" altLang="en-US"/>
          </a:p>
        </p:txBody>
      </p:sp>
      <p:sp>
        <p:nvSpPr>
          <p:cNvPr id="457730" name="Rectangle 2"/>
          <p:cNvSpPr>
            <a:spLocks noChangeArrowheads="1" noTextEdit="1"/>
          </p:cNvSpPr>
          <p:nvPr>
            <p:ph type="sldImg"/>
          </p:nvPr>
        </p:nvSpPr>
        <p:spPr>
          <a:ln/>
        </p:spPr>
      </p:sp>
      <p:sp>
        <p:nvSpPr>
          <p:cNvPr id="457731" name="Rectangle 3"/>
          <p:cNvSpPr>
            <a:spLocks noGrp="1" noChangeArrowheads="1"/>
          </p:cNvSpPr>
          <p:nvPr>
            <p:ph type="body" idx="1"/>
          </p:nvPr>
        </p:nvSpPr>
        <p:spPr/>
        <p:txBody>
          <a:bodyPr/>
          <a:lstStyle/>
          <a:p>
            <a:r>
              <a:rPr lang="en-US" altLang="en-US"/>
              <a:t>These rates will provide good soil cover and allow the young plant seedlings to grow.</a:t>
            </a:r>
          </a:p>
          <a:p>
            <a:endParaRPr lang="en-US" altLang="en-US"/>
          </a:p>
          <a:p>
            <a:r>
              <a:rPr lang="en-US" altLang="en-US"/>
              <a:t>Use good mulch.  </a:t>
            </a:r>
          </a:p>
          <a:p>
            <a:endParaRPr lang="en-US" altLang="en-US"/>
          </a:p>
          <a:p>
            <a:r>
              <a:rPr lang="en-US" altLang="en-US"/>
              <a:t>It should be dry and not caked.  </a:t>
            </a:r>
          </a:p>
          <a:p>
            <a:endParaRPr lang="en-US" altLang="en-US"/>
          </a:p>
          <a:p>
            <a:r>
              <a:rPr lang="en-US" altLang="en-US"/>
              <a:t>It should not contain weed seed, especially of plants such as Johnsongrass and other noxious weed species.</a:t>
            </a:r>
          </a:p>
          <a:p>
            <a:endParaRPr lang="en-US" altLang="en-US"/>
          </a:p>
        </p:txBody>
      </p:sp>
    </p:spTree>
    <p:extLst>
      <p:ext uri="{BB962C8B-B14F-4D97-AF65-F5344CB8AC3E}">
        <p14:creationId xmlns:p14="http://schemas.microsoft.com/office/powerpoint/2010/main" val="9241577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E3698B-C45E-E947-8557-F96A4D32482F}" type="slidenum">
              <a:rPr lang="en-US" altLang="en-US"/>
              <a:pPr/>
              <a:t>58</a:t>
            </a:fld>
            <a:endParaRPr lang="en-US" altLang="en-US"/>
          </a:p>
        </p:txBody>
      </p:sp>
      <p:sp>
        <p:nvSpPr>
          <p:cNvPr id="458754" name="Rectangle 2"/>
          <p:cNvSpPr>
            <a:spLocks noChangeArrowheads="1" noTextEdit="1"/>
          </p:cNvSpPr>
          <p:nvPr>
            <p:ph type="sldImg"/>
          </p:nvPr>
        </p:nvSpPr>
        <p:spPr>
          <a:ln/>
        </p:spPr>
      </p:sp>
      <p:sp>
        <p:nvSpPr>
          <p:cNvPr id="458755" name="Rectangle 3"/>
          <p:cNvSpPr>
            <a:spLocks noGrp="1" noChangeArrowheads="1"/>
          </p:cNvSpPr>
          <p:nvPr>
            <p:ph type="body" idx="1"/>
          </p:nvPr>
        </p:nvSpPr>
        <p:spPr/>
        <p:txBody>
          <a:bodyPr/>
          <a:lstStyle/>
          <a:p>
            <a:r>
              <a:rPr lang="en-US" altLang="en-US"/>
              <a:t>All mulch materials should be anchored to the soil surface.</a:t>
            </a:r>
          </a:p>
          <a:p>
            <a:endParaRPr lang="en-US" altLang="en-US"/>
          </a:p>
          <a:p>
            <a:r>
              <a:rPr lang="en-US" altLang="en-US"/>
              <a:t>Mulch crimpers are useful on conventionally seeded sites because a seedbed is prepared.</a:t>
            </a:r>
          </a:p>
          <a:p>
            <a:endParaRPr lang="en-US" altLang="en-US"/>
          </a:p>
        </p:txBody>
      </p:sp>
    </p:spTree>
    <p:extLst>
      <p:ext uri="{BB962C8B-B14F-4D97-AF65-F5344CB8AC3E}">
        <p14:creationId xmlns:p14="http://schemas.microsoft.com/office/powerpoint/2010/main" val="17168632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1FA776-4CDE-DF40-B8F7-554C9A8680E0}" type="slidenum">
              <a:rPr lang="en-US" altLang="en-US"/>
              <a:pPr/>
              <a:t>59</a:t>
            </a:fld>
            <a:endParaRPr lang="en-US" altLang="en-US"/>
          </a:p>
        </p:txBody>
      </p:sp>
      <p:sp>
        <p:nvSpPr>
          <p:cNvPr id="459778" name="Rectangle 2"/>
          <p:cNvSpPr>
            <a:spLocks noChangeArrowheads="1" noTextEdit="1"/>
          </p:cNvSpPr>
          <p:nvPr>
            <p:ph type="sldImg"/>
          </p:nvPr>
        </p:nvSpPr>
        <p:spPr>
          <a:ln/>
        </p:spPr>
      </p:sp>
      <p:sp>
        <p:nvSpPr>
          <p:cNvPr id="459779" name="Rectangle 3"/>
          <p:cNvSpPr>
            <a:spLocks noGrp="1" noChangeArrowheads="1"/>
          </p:cNvSpPr>
          <p:nvPr>
            <p:ph type="body" idx="1"/>
          </p:nvPr>
        </p:nvSpPr>
        <p:spPr/>
        <p:txBody>
          <a:bodyPr/>
          <a:lstStyle/>
          <a:p>
            <a:r>
              <a:rPr lang="en-US" altLang="en-US"/>
              <a:t>Sodding provides immediate soil protection</a:t>
            </a:r>
          </a:p>
          <a:p>
            <a:endParaRPr lang="en-US" altLang="en-US"/>
          </a:p>
        </p:txBody>
      </p:sp>
    </p:spTree>
    <p:extLst>
      <p:ext uri="{BB962C8B-B14F-4D97-AF65-F5344CB8AC3E}">
        <p14:creationId xmlns:p14="http://schemas.microsoft.com/office/powerpoint/2010/main" val="1730395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9E6C1F-C569-DD4C-9D16-480E5BE07D5D}" type="slidenum">
              <a:rPr lang="en-US" altLang="en-US"/>
              <a:pPr/>
              <a:t>6</a:t>
            </a:fld>
            <a:endParaRPr lang="en-US" altLang="en-US"/>
          </a:p>
        </p:txBody>
      </p:sp>
      <p:sp>
        <p:nvSpPr>
          <p:cNvPr id="405506" name="Rectangle 2"/>
          <p:cNvSpPr>
            <a:spLocks noChangeArrowheads="1" noTextEdit="1"/>
          </p:cNvSpPr>
          <p:nvPr>
            <p:ph type="sldImg"/>
          </p:nvPr>
        </p:nvSpPr>
        <p:spPr>
          <a:ln/>
        </p:spPr>
      </p:sp>
      <p:sp>
        <p:nvSpPr>
          <p:cNvPr id="405507" name="Rectangle 3"/>
          <p:cNvSpPr>
            <a:spLocks noGrp="1" noChangeArrowheads="1"/>
          </p:cNvSpPr>
          <p:nvPr>
            <p:ph type="body" idx="1"/>
          </p:nvPr>
        </p:nvSpPr>
        <p:spPr/>
        <p:txBody>
          <a:bodyPr/>
          <a:lstStyle/>
          <a:p>
            <a:r>
              <a:rPr lang="en-US" altLang="en-US"/>
              <a:t>Vegetative, structural, and management measures are needed in the system.</a:t>
            </a:r>
          </a:p>
        </p:txBody>
      </p:sp>
    </p:spTree>
    <p:extLst>
      <p:ext uri="{BB962C8B-B14F-4D97-AF65-F5344CB8AC3E}">
        <p14:creationId xmlns:p14="http://schemas.microsoft.com/office/powerpoint/2010/main" val="18738676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EDA4E9-01D2-2849-9E94-D2596E7C0761}" type="slidenum">
              <a:rPr lang="en-US" altLang="en-US"/>
              <a:pPr/>
              <a:t>60</a:t>
            </a:fld>
            <a:endParaRPr lang="en-US" altLang="en-US"/>
          </a:p>
        </p:txBody>
      </p:sp>
      <p:sp>
        <p:nvSpPr>
          <p:cNvPr id="460802" name="Rectangle 2"/>
          <p:cNvSpPr>
            <a:spLocks noChangeArrowheads="1" noTextEdit="1"/>
          </p:cNvSpPr>
          <p:nvPr>
            <p:ph type="sldImg"/>
          </p:nvPr>
        </p:nvSpPr>
        <p:spPr>
          <a:ln/>
        </p:spPr>
      </p:sp>
      <p:sp>
        <p:nvSpPr>
          <p:cNvPr id="460803" name="Rectangle 3"/>
          <p:cNvSpPr>
            <a:spLocks noGrp="1" noChangeArrowheads="1"/>
          </p:cNvSpPr>
          <p:nvPr>
            <p:ph type="body" idx="1"/>
          </p:nvPr>
        </p:nvSpPr>
        <p:spPr/>
        <p:txBody>
          <a:bodyPr/>
          <a:lstStyle/>
          <a:p>
            <a:r>
              <a:rPr lang="en-US" altLang="en-US"/>
              <a:t>It is important to prepare the soil and incorporate the initial lime and fertilizer prior to applying sod.</a:t>
            </a:r>
          </a:p>
          <a:p>
            <a:endParaRPr lang="en-US" altLang="en-US"/>
          </a:p>
          <a:p>
            <a:r>
              <a:rPr lang="en-US" altLang="en-US"/>
              <a:t>Living plant material and a thin slice of soil that contains plant roots are planted.</a:t>
            </a:r>
          </a:p>
          <a:p>
            <a:endParaRPr lang="en-US" altLang="en-US"/>
          </a:p>
          <a:p>
            <a:r>
              <a:rPr lang="en-US" altLang="en-US"/>
              <a:t>Use fresh plant material.</a:t>
            </a:r>
          </a:p>
          <a:p>
            <a:endParaRPr lang="en-US" altLang="en-US"/>
          </a:p>
        </p:txBody>
      </p:sp>
    </p:spTree>
    <p:extLst>
      <p:ext uri="{BB962C8B-B14F-4D97-AF65-F5344CB8AC3E}">
        <p14:creationId xmlns:p14="http://schemas.microsoft.com/office/powerpoint/2010/main" val="15297888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978D85-6BE3-DF49-9845-779052B4CEC9}" type="slidenum">
              <a:rPr lang="en-US" altLang="en-US"/>
              <a:pPr/>
              <a:t>61</a:t>
            </a:fld>
            <a:endParaRPr lang="en-US" altLang="en-US"/>
          </a:p>
        </p:txBody>
      </p:sp>
      <p:sp>
        <p:nvSpPr>
          <p:cNvPr id="461826" name="Rectangle 2"/>
          <p:cNvSpPr>
            <a:spLocks noChangeArrowheads="1" noTextEdit="1"/>
          </p:cNvSpPr>
          <p:nvPr>
            <p:ph type="sldImg"/>
          </p:nvPr>
        </p:nvSpPr>
        <p:spPr>
          <a:ln/>
        </p:spPr>
      </p:sp>
      <p:sp>
        <p:nvSpPr>
          <p:cNvPr id="461827" name="Rectangle 3"/>
          <p:cNvSpPr>
            <a:spLocks noGrp="1" noChangeArrowheads="1"/>
          </p:cNvSpPr>
          <p:nvPr>
            <p:ph type="body" idx="1"/>
          </p:nvPr>
        </p:nvSpPr>
        <p:spPr/>
        <p:txBody>
          <a:bodyPr/>
          <a:lstStyle/>
          <a:p>
            <a:r>
              <a:rPr lang="en-US" altLang="en-US"/>
              <a:t>Many sod choices are available and are listed in the “</a:t>
            </a:r>
            <a:r>
              <a:rPr lang="en-US" altLang="en-US" i="1"/>
              <a:t>Manual</a:t>
            </a:r>
            <a:r>
              <a:rPr lang="en-US" altLang="en-US"/>
              <a:t>”.</a:t>
            </a:r>
          </a:p>
          <a:p>
            <a:endParaRPr lang="en-US" altLang="en-US"/>
          </a:p>
        </p:txBody>
      </p:sp>
    </p:spTree>
    <p:extLst>
      <p:ext uri="{BB962C8B-B14F-4D97-AF65-F5344CB8AC3E}">
        <p14:creationId xmlns:p14="http://schemas.microsoft.com/office/powerpoint/2010/main" val="14866439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A06F7F-C7FC-8345-A48E-17364DA0ED17}" type="slidenum">
              <a:rPr lang="en-US" altLang="en-US"/>
              <a:pPr/>
              <a:t>62</a:t>
            </a:fld>
            <a:endParaRPr lang="en-US" altLang="en-US"/>
          </a:p>
        </p:txBody>
      </p:sp>
      <p:sp>
        <p:nvSpPr>
          <p:cNvPr id="462850" name="Rectangle 2"/>
          <p:cNvSpPr>
            <a:spLocks noChangeArrowheads="1" noTextEdit="1"/>
          </p:cNvSpPr>
          <p:nvPr>
            <p:ph type="sldImg"/>
          </p:nvPr>
        </p:nvSpPr>
        <p:spPr>
          <a:ln/>
        </p:spPr>
      </p:sp>
      <p:sp>
        <p:nvSpPr>
          <p:cNvPr id="462851" name="Rectangle 3"/>
          <p:cNvSpPr>
            <a:spLocks noGrp="1" noChangeArrowheads="1"/>
          </p:cNvSpPr>
          <p:nvPr>
            <p:ph type="body" idx="1"/>
          </p:nvPr>
        </p:nvSpPr>
        <p:spPr/>
        <p:txBody>
          <a:bodyPr/>
          <a:lstStyle/>
          <a:p>
            <a:r>
              <a:rPr lang="en-US" altLang="en-US"/>
              <a:t>Although less than water erosion, we do have wind erosion in Georgia.</a:t>
            </a:r>
          </a:p>
          <a:p>
            <a:endParaRPr lang="en-US" altLang="en-US"/>
          </a:p>
          <a:p>
            <a:r>
              <a:rPr lang="en-US" altLang="en-US"/>
              <a:t>As with water erosion, it is important to keep the soil covered.</a:t>
            </a:r>
          </a:p>
          <a:p>
            <a:endParaRPr lang="en-US" altLang="en-US"/>
          </a:p>
        </p:txBody>
      </p:sp>
    </p:spTree>
    <p:extLst>
      <p:ext uri="{BB962C8B-B14F-4D97-AF65-F5344CB8AC3E}">
        <p14:creationId xmlns:p14="http://schemas.microsoft.com/office/powerpoint/2010/main" val="522314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488EEB-AF6E-4D45-9B7B-0977170C531C}" type="slidenum">
              <a:rPr lang="en-US" altLang="en-US"/>
              <a:pPr/>
              <a:t>63</a:t>
            </a:fld>
            <a:endParaRPr lang="en-US" altLang="en-US"/>
          </a:p>
        </p:txBody>
      </p:sp>
      <p:sp>
        <p:nvSpPr>
          <p:cNvPr id="463874" name="Rectangle 2"/>
          <p:cNvSpPr>
            <a:spLocks noChangeArrowheads="1" noTextEdit="1"/>
          </p:cNvSpPr>
          <p:nvPr>
            <p:ph type="sldImg"/>
          </p:nvPr>
        </p:nvSpPr>
        <p:spPr>
          <a:ln/>
        </p:spPr>
      </p:sp>
      <p:sp>
        <p:nvSpPr>
          <p:cNvPr id="463875" name="Rectangle 3"/>
          <p:cNvSpPr>
            <a:spLocks noGrp="1" noChangeArrowheads="1"/>
          </p:cNvSpPr>
          <p:nvPr>
            <p:ph type="body" idx="1"/>
          </p:nvPr>
        </p:nvSpPr>
        <p:spPr/>
        <p:txBody>
          <a:bodyPr/>
          <a:lstStyle/>
          <a:p>
            <a:r>
              <a:rPr lang="en-US" altLang="en-US"/>
              <a:t>These materials are required on some areas.</a:t>
            </a:r>
          </a:p>
          <a:p>
            <a:endParaRPr lang="en-US" altLang="en-US"/>
          </a:p>
        </p:txBody>
      </p:sp>
    </p:spTree>
    <p:extLst>
      <p:ext uri="{BB962C8B-B14F-4D97-AF65-F5344CB8AC3E}">
        <p14:creationId xmlns:p14="http://schemas.microsoft.com/office/powerpoint/2010/main" val="16804336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760CC2-3140-B149-847F-8AAD1EF790E5}" type="slidenum">
              <a:rPr lang="en-US" altLang="en-US"/>
              <a:pPr/>
              <a:t>64</a:t>
            </a:fld>
            <a:endParaRPr lang="en-US" altLang="en-US"/>
          </a:p>
        </p:txBody>
      </p:sp>
      <p:sp>
        <p:nvSpPr>
          <p:cNvPr id="464898" name="Rectangle 2"/>
          <p:cNvSpPr>
            <a:spLocks noChangeArrowheads="1" noTextEdit="1"/>
          </p:cNvSpPr>
          <p:nvPr>
            <p:ph type="sldImg"/>
          </p:nvPr>
        </p:nvSpPr>
        <p:spPr>
          <a:ln/>
        </p:spPr>
      </p:sp>
      <p:sp>
        <p:nvSpPr>
          <p:cNvPr id="464899" name="Rectangle 3"/>
          <p:cNvSpPr>
            <a:spLocks noGrp="1" noChangeArrowheads="1"/>
          </p:cNvSpPr>
          <p:nvPr>
            <p:ph type="body" idx="1"/>
          </p:nvPr>
        </p:nvSpPr>
        <p:spPr/>
        <p:txBody>
          <a:bodyPr/>
          <a:lstStyle/>
          <a:p>
            <a:r>
              <a:rPr lang="en-US" altLang="en-US"/>
              <a:t>Examples of areas where mats and blankets are required in Georgia.</a:t>
            </a:r>
          </a:p>
        </p:txBody>
      </p:sp>
    </p:spTree>
    <p:extLst>
      <p:ext uri="{BB962C8B-B14F-4D97-AF65-F5344CB8AC3E}">
        <p14:creationId xmlns:p14="http://schemas.microsoft.com/office/powerpoint/2010/main" val="14914684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BC601-09D8-934A-93F0-19AB2D1376A1}" type="slidenum">
              <a:rPr lang="en-US" altLang="en-US"/>
              <a:pPr/>
              <a:t>65</a:t>
            </a:fld>
            <a:endParaRPr lang="en-US" altLang="en-US"/>
          </a:p>
        </p:txBody>
      </p:sp>
      <p:sp>
        <p:nvSpPr>
          <p:cNvPr id="465922" name="Rectangle 2"/>
          <p:cNvSpPr>
            <a:spLocks noChangeArrowheads="1" noTextEdit="1"/>
          </p:cNvSpPr>
          <p:nvPr>
            <p:ph type="sldImg"/>
          </p:nvPr>
        </p:nvSpPr>
        <p:spPr>
          <a:ln/>
        </p:spPr>
      </p:sp>
      <p:sp>
        <p:nvSpPr>
          <p:cNvPr id="465923" name="Rectangle 3"/>
          <p:cNvSpPr>
            <a:spLocks noGrp="1" noChangeArrowheads="1"/>
          </p:cNvSpPr>
          <p:nvPr>
            <p:ph type="body" idx="1"/>
          </p:nvPr>
        </p:nvSpPr>
        <p:spPr/>
        <p:txBody>
          <a:bodyPr/>
          <a:lstStyle/>
          <a:p>
            <a:r>
              <a:rPr lang="en-US" altLang="en-US"/>
              <a:t>They will fail if not applied and anchored correctly.</a:t>
            </a:r>
          </a:p>
          <a:p>
            <a:endParaRPr lang="en-US" altLang="en-US"/>
          </a:p>
          <a:p>
            <a:r>
              <a:rPr lang="en-US" altLang="en-US"/>
              <a:t>The soil should be smooth underneath them.  </a:t>
            </a:r>
          </a:p>
          <a:p>
            <a:endParaRPr lang="en-US" altLang="en-US"/>
          </a:p>
          <a:p>
            <a:r>
              <a:rPr lang="en-US" altLang="en-US"/>
              <a:t>One layer, applied correctly, should be sufficient.  Follow the manufacturer’s recommendations.  </a:t>
            </a:r>
          </a:p>
          <a:p>
            <a:endParaRPr lang="en-US" altLang="en-US"/>
          </a:p>
        </p:txBody>
      </p:sp>
    </p:spTree>
    <p:extLst>
      <p:ext uri="{BB962C8B-B14F-4D97-AF65-F5344CB8AC3E}">
        <p14:creationId xmlns:p14="http://schemas.microsoft.com/office/powerpoint/2010/main" val="16816828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D7FDF2-4349-CD49-B4B3-4D6125396DE0}" type="slidenum">
              <a:rPr lang="en-US" altLang="en-US"/>
              <a:pPr/>
              <a:t>66</a:t>
            </a:fld>
            <a:endParaRPr lang="en-US" altLang="en-US"/>
          </a:p>
        </p:txBody>
      </p:sp>
      <p:sp>
        <p:nvSpPr>
          <p:cNvPr id="466946" name="Rectangle 2"/>
          <p:cNvSpPr>
            <a:spLocks noChangeArrowheads="1" noTextEdit="1"/>
          </p:cNvSpPr>
          <p:nvPr>
            <p:ph type="sldImg"/>
          </p:nvPr>
        </p:nvSpPr>
        <p:spPr>
          <a:ln/>
        </p:spPr>
      </p:sp>
      <p:sp>
        <p:nvSpPr>
          <p:cNvPr id="466947" name="Rectangle 3"/>
          <p:cNvSpPr>
            <a:spLocks noGrp="1" noChangeArrowheads="1"/>
          </p:cNvSpPr>
          <p:nvPr>
            <p:ph type="body" idx="1"/>
          </p:nvPr>
        </p:nvSpPr>
        <p:spPr/>
        <p:txBody>
          <a:bodyPr/>
          <a:lstStyle/>
          <a:p>
            <a:r>
              <a:rPr lang="en-US" altLang="en-US"/>
              <a:t>They must be anchored properly.</a:t>
            </a:r>
          </a:p>
          <a:p>
            <a:endParaRPr lang="en-US" altLang="en-US"/>
          </a:p>
        </p:txBody>
      </p:sp>
    </p:spTree>
    <p:extLst>
      <p:ext uri="{BB962C8B-B14F-4D97-AF65-F5344CB8AC3E}">
        <p14:creationId xmlns:p14="http://schemas.microsoft.com/office/powerpoint/2010/main" val="10106086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798CBC-D90F-7046-AE1B-C9B665693E75}" type="slidenum">
              <a:rPr lang="en-US" altLang="en-US"/>
              <a:pPr/>
              <a:t>67</a:t>
            </a:fld>
            <a:endParaRPr lang="en-US" altLang="en-US"/>
          </a:p>
        </p:txBody>
      </p:sp>
      <p:sp>
        <p:nvSpPr>
          <p:cNvPr id="467970" name="Rectangle 2"/>
          <p:cNvSpPr>
            <a:spLocks noChangeArrowheads="1" noTextEdit="1"/>
          </p:cNvSpPr>
          <p:nvPr>
            <p:ph type="sldImg"/>
          </p:nvPr>
        </p:nvSpPr>
        <p:spPr>
          <a:ln/>
        </p:spPr>
      </p:sp>
      <p:sp>
        <p:nvSpPr>
          <p:cNvPr id="467971" name="Rectangle 3"/>
          <p:cNvSpPr>
            <a:spLocks noGrp="1" noChangeArrowheads="1"/>
          </p:cNvSpPr>
          <p:nvPr>
            <p:ph type="body" idx="1"/>
          </p:nvPr>
        </p:nvSpPr>
        <p:spPr/>
        <p:txBody>
          <a:bodyPr/>
          <a:lstStyle/>
          <a:p>
            <a:r>
              <a:rPr lang="en-US" altLang="en-US"/>
              <a:t>PAM products are used on construction sites and agricultural land.</a:t>
            </a:r>
          </a:p>
          <a:p>
            <a:endParaRPr lang="en-US" altLang="en-US"/>
          </a:p>
        </p:txBody>
      </p:sp>
    </p:spTree>
    <p:extLst>
      <p:ext uri="{BB962C8B-B14F-4D97-AF65-F5344CB8AC3E}">
        <p14:creationId xmlns:p14="http://schemas.microsoft.com/office/powerpoint/2010/main" val="8516013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29F000-360D-EB4D-BB39-2467D24AD3F4}" type="slidenum">
              <a:rPr lang="en-US" altLang="en-US"/>
              <a:pPr/>
              <a:t>68</a:t>
            </a:fld>
            <a:endParaRPr lang="en-US" altLang="en-US"/>
          </a:p>
        </p:txBody>
      </p:sp>
      <p:sp>
        <p:nvSpPr>
          <p:cNvPr id="468994" name="Rectangle 2"/>
          <p:cNvSpPr>
            <a:spLocks noChangeArrowheads="1" noTextEdit="1"/>
          </p:cNvSpPr>
          <p:nvPr>
            <p:ph type="sldImg"/>
          </p:nvPr>
        </p:nvSpPr>
        <p:spPr>
          <a:ln/>
        </p:spPr>
      </p:sp>
      <p:sp>
        <p:nvSpPr>
          <p:cNvPr id="468995" name="Rectangle 3"/>
          <p:cNvSpPr>
            <a:spLocks noGrp="1" noChangeArrowheads="1"/>
          </p:cNvSpPr>
          <p:nvPr>
            <p:ph type="body" idx="1"/>
          </p:nvPr>
        </p:nvSpPr>
        <p:spPr/>
        <p:txBody>
          <a:bodyPr/>
          <a:lstStyle/>
          <a:p>
            <a:r>
              <a:rPr lang="en-US" altLang="en-US"/>
              <a:t>It is important to apply the correct product according to the soil present on the site.</a:t>
            </a:r>
          </a:p>
          <a:p>
            <a:endParaRPr lang="en-US" altLang="en-US"/>
          </a:p>
          <a:p>
            <a:r>
              <a:rPr lang="en-US" altLang="en-US"/>
              <a:t>A temporary measure.</a:t>
            </a:r>
          </a:p>
          <a:p>
            <a:endParaRPr lang="en-US" altLang="en-US"/>
          </a:p>
          <a:p>
            <a:endParaRPr lang="en-US" altLang="en-US"/>
          </a:p>
        </p:txBody>
      </p:sp>
    </p:spTree>
    <p:extLst>
      <p:ext uri="{BB962C8B-B14F-4D97-AF65-F5344CB8AC3E}">
        <p14:creationId xmlns:p14="http://schemas.microsoft.com/office/powerpoint/2010/main" val="20320927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79113F-CAC6-6848-85FD-639593D8F80F}" type="slidenum">
              <a:rPr lang="en-US" altLang="en-US"/>
              <a:pPr/>
              <a:t>69</a:t>
            </a:fld>
            <a:endParaRPr lang="en-US" altLang="en-US"/>
          </a:p>
        </p:txBody>
      </p:sp>
      <p:sp>
        <p:nvSpPr>
          <p:cNvPr id="470018" name="Rectangle 2"/>
          <p:cNvSpPr>
            <a:spLocks noChangeArrowheads="1" noTextEdit="1"/>
          </p:cNvSpPr>
          <p:nvPr>
            <p:ph type="sldImg"/>
          </p:nvPr>
        </p:nvSpPr>
        <p:spPr>
          <a:ln/>
        </p:spPr>
      </p:sp>
      <p:sp>
        <p:nvSpPr>
          <p:cNvPr id="470019" name="Rectangle 3"/>
          <p:cNvSpPr>
            <a:spLocks noGrp="1" noChangeArrowheads="1"/>
          </p:cNvSpPr>
          <p:nvPr>
            <p:ph type="body" idx="1"/>
          </p:nvPr>
        </p:nvSpPr>
        <p:spPr/>
        <p:txBody>
          <a:bodyPr/>
          <a:lstStyle/>
          <a:p>
            <a:r>
              <a:rPr lang="en-US" altLang="en-US"/>
              <a:t>Anytime you have concentrated water flow, soil erosion problems are more difficult to solve.</a:t>
            </a:r>
          </a:p>
          <a:p>
            <a:endParaRPr lang="en-US" altLang="en-US"/>
          </a:p>
          <a:p>
            <a:endParaRPr lang="en-US" altLang="en-US"/>
          </a:p>
        </p:txBody>
      </p:sp>
    </p:spTree>
    <p:extLst>
      <p:ext uri="{BB962C8B-B14F-4D97-AF65-F5344CB8AC3E}">
        <p14:creationId xmlns:p14="http://schemas.microsoft.com/office/powerpoint/2010/main" val="1949906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E2056F-AB9F-4D4A-AEB1-35CC07D0235B}" type="slidenum">
              <a:rPr lang="en-US" altLang="en-US"/>
              <a:pPr/>
              <a:t>7</a:t>
            </a:fld>
            <a:endParaRPr lang="en-US" altLang="en-US"/>
          </a:p>
        </p:txBody>
      </p:sp>
      <p:sp>
        <p:nvSpPr>
          <p:cNvPr id="406530" name="Rectangle 2"/>
          <p:cNvSpPr>
            <a:spLocks noChangeArrowheads="1" noTextEdit="1"/>
          </p:cNvSpPr>
          <p:nvPr>
            <p:ph type="sldImg"/>
          </p:nvPr>
        </p:nvSpPr>
        <p:spPr>
          <a:ln/>
        </p:spPr>
      </p:sp>
      <p:sp>
        <p:nvSpPr>
          <p:cNvPr id="406531" name="Rectangle 3"/>
          <p:cNvSpPr>
            <a:spLocks noGrp="1" noChangeArrowheads="1"/>
          </p:cNvSpPr>
          <p:nvPr>
            <p:ph type="body" idx="1"/>
          </p:nvPr>
        </p:nvSpPr>
        <p:spPr/>
        <p:txBody>
          <a:bodyPr/>
          <a:lstStyle/>
          <a:p>
            <a:r>
              <a:rPr lang="en-US" altLang="en-US"/>
              <a:t>Vegetation provides many benefits.  </a:t>
            </a:r>
          </a:p>
          <a:p>
            <a:endParaRPr lang="en-US" altLang="en-US"/>
          </a:p>
          <a:p>
            <a:r>
              <a:rPr lang="en-US" altLang="en-US"/>
              <a:t>The main benefit is to intercept the raindrops and prevent them from causing detachment, the first step in the soil erosion process.</a:t>
            </a:r>
          </a:p>
          <a:p>
            <a:endParaRPr lang="en-US" altLang="en-US"/>
          </a:p>
        </p:txBody>
      </p:sp>
    </p:spTree>
    <p:extLst>
      <p:ext uri="{BB962C8B-B14F-4D97-AF65-F5344CB8AC3E}">
        <p14:creationId xmlns:p14="http://schemas.microsoft.com/office/powerpoint/2010/main" val="12451707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E76E83-8E87-8A4A-ABB6-77534FA751E4}" type="slidenum">
              <a:rPr lang="en-US" altLang="en-US"/>
              <a:pPr/>
              <a:t>70</a:t>
            </a:fld>
            <a:endParaRPr lang="en-US" altLang="en-US"/>
          </a:p>
        </p:txBody>
      </p:sp>
      <p:sp>
        <p:nvSpPr>
          <p:cNvPr id="471042" name="Rectangle 2"/>
          <p:cNvSpPr>
            <a:spLocks noChangeArrowheads="1" noTextEdit="1"/>
          </p:cNvSpPr>
          <p:nvPr>
            <p:ph type="sldImg"/>
          </p:nvPr>
        </p:nvSpPr>
        <p:spPr>
          <a:ln/>
        </p:spPr>
      </p:sp>
      <p:sp>
        <p:nvSpPr>
          <p:cNvPr id="471043" name="Rectangle 3"/>
          <p:cNvSpPr>
            <a:spLocks noGrp="1" noChangeArrowheads="1"/>
          </p:cNvSpPr>
          <p:nvPr>
            <p:ph type="body" idx="1"/>
          </p:nvPr>
        </p:nvSpPr>
        <p:spPr/>
        <p:txBody>
          <a:bodyPr/>
          <a:lstStyle/>
          <a:p>
            <a:r>
              <a:rPr lang="en-US" altLang="en-US"/>
              <a:t>Intensive planning and treatment is required.</a:t>
            </a:r>
          </a:p>
          <a:p>
            <a:endParaRPr lang="en-US" altLang="en-US"/>
          </a:p>
          <a:p>
            <a:r>
              <a:rPr lang="en-US" altLang="en-US"/>
              <a:t>The assistance of specialists may be needed.</a:t>
            </a:r>
          </a:p>
          <a:p>
            <a:endParaRPr lang="en-US" altLang="en-US"/>
          </a:p>
        </p:txBody>
      </p:sp>
    </p:spTree>
    <p:extLst>
      <p:ext uri="{BB962C8B-B14F-4D97-AF65-F5344CB8AC3E}">
        <p14:creationId xmlns:p14="http://schemas.microsoft.com/office/powerpoint/2010/main" val="14831175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214210-E75A-0E44-8F6D-D7EA87FEB942}" type="slidenum">
              <a:rPr lang="en-US" altLang="en-US"/>
              <a:pPr/>
              <a:t>71</a:t>
            </a:fld>
            <a:endParaRPr lang="en-US" altLang="en-US"/>
          </a:p>
        </p:txBody>
      </p:sp>
      <p:sp>
        <p:nvSpPr>
          <p:cNvPr id="472066" name="Rectangle 2"/>
          <p:cNvSpPr>
            <a:spLocks noChangeArrowheads="1" noTextEdit="1"/>
          </p:cNvSpPr>
          <p:nvPr>
            <p:ph type="sldImg"/>
          </p:nvPr>
        </p:nvSpPr>
        <p:spPr>
          <a:ln/>
        </p:spPr>
      </p:sp>
      <p:sp>
        <p:nvSpPr>
          <p:cNvPr id="472067" name="Rectangle 3"/>
          <p:cNvSpPr>
            <a:spLocks noGrp="1" noChangeArrowheads="1"/>
          </p:cNvSpPr>
          <p:nvPr>
            <p:ph type="body" idx="1"/>
          </p:nvPr>
        </p:nvSpPr>
        <p:spPr/>
        <p:txBody>
          <a:bodyPr/>
          <a:lstStyle/>
          <a:p>
            <a:r>
              <a:rPr lang="en-US" altLang="en-US"/>
              <a:t>Mulch will wash off and blow off sites also.</a:t>
            </a:r>
          </a:p>
          <a:p>
            <a:endParaRPr lang="en-US" altLang="en-US"/>
          </a:p>
          <a:p>
            <a:r>
              <a:rPr lang="en-US" altLang="en-US"/>
              <a:t>Tackifiers and binders help to hold mulch in place.</a:t>
            </a:r>
          </a:p>
          <a:p>
            <a:endParaRPr lang="en-US" altLang="en-US"/>
          </a:p>
        </p:txBody>
      </p:sp>
    </p:spTree>
    <p:extLst>
      <p:ext uri="{BB962C8B-B14F-4D97-AF65-F5344CB8AC3E}">
        <p14:creationId xmlns:p14="http://schemas.microsoft.com/office/powerpoint/2010/main" val="9143586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E16BF3-A279-F747-8DDB-41E39C8644ED}" type="slidenum">
              <a:rPr lang="en-US" altLang="en-US"/>
              <a:pPr/>
              <a:t>72</a:t>
            </a:fld>
            <a:endParaRPr lang="en-US" altLang="en-US"/>
          </a:p>
        </p:txBody>
      </p:sp>
      <p:sp>
        <p:nvSpPr>
          <p:cNvPr id="473090" name="Rectangle 2"/>
          <p:cNvSpPr>
            <a:spLocks noChangeArrowheads="1" noTextEdit="1"/>
          </p:cNvSpPr>
          <p:nvPr>
            <p:ph type="sldImg"/>
          </p:nvPr>
        </p:nvSpPr>
        <p:spPr>
          <a:ln/>
        </p:spPr>
      </p:sp>
      <p:sp>
        <p:nvSpPr>
          <p:cNvPr id="473091" name="Rectangle 3"/>
          <p:cNvSpPr>
            <a:spLocks noGrp="1" noChangeArrowheads="1"/>
          </p:cNvSpPr>
          <p:nvPr>
            <p:ph type="body" idx="1"/>
          </p:nvPr>
        </p:nvSpPr>
        <p:spPr/>
        <p:txBody>
          <a:bodyPr/>
          <a:lstStyle/>
          <a:p>
            <a:r>
              <a:rPr lang="en-US" altLang="en-US"/>
              <a:t>The topsoil is the most fertile part of the soil.  </a:t>
            </a:r>
          </a:p>
          <a:p>
            <a:endParaRPr lang="en-US" altLang="en-US"/>
          </a:p>
          <a:p>
            <a:r>
              <a:rPr lang="en-US" altLang="en-US"/>
              <a:t>It is also the part of the soil that infiltrates water more rapidly than the other soil layers.</a:t>
            </a:r>
          </a:p>
          <a:p>
            <a:endParaRPr lang="en-US" altLang="en-US"/>
          </a:p>
          <a:p>
            <a:r>
              <a:rPr lang="en-US" altLang="en-US"/>
              <a:t>If possible, stockpile and reuse all of the topsoil available on a site.</a:t>
            </a:r>
          </a:p>
          <a:p>
            <a:endParaRPr lang="en-US" altLang="en-US"/>
          </a:p>
          <a:p>
            <a:r>
              <a:rPr lang="en-US" altLang="en-US"/>
              <a:t>Apply as topdressing immediately before planting permanent vegetation.</a:t>
            </a:r>
          </a:p>
          <a:p>
            <a:endParaRPr lang="en-US" altLang="en-US"/>
          </a:p>
        </p:txBody>
      </p:sp>
    </p:spTree>
    <p:extLst>
      <p:ext uri="{BB962C8B-B14F-4D97-AF65-F5344CB8AC3E}">
        <p14:creationId xmlns:p14="http://schemas.microsoft.com/office/powerpoint/2010/main" val="2333904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9FE95A-206D-2B47-A4D1-E618A5134AB0}" type="slidenum">
              <a:rPr lang="en-US" altLang="en-US"/>
              <a:pPr/>
              <a:t>73</a:t>
            </a:fld>
            <a:endParaRPr lang="en-US" altLang="en-US"/>
          </a:p>
        </p:txBody>
      </p:sp>
      <p:sp>
        <p:nvSpPr>
          <p:cNvPr id="474114" name="Rectangle 2"/>
          <p:cNvSpPr>
            <a:spLocks noChangeArrowheads="1" noTextEdit="1"/>
          </p:cNvSpPr>
          <p:nvPr>
            <p:ph type="sldImg"/>
          </p:nvPr>
        </p:nvSpPr>
        <p:spPr>
          <a:ln/>
        </p:spPr>
      </p:sp>
      <p:sp>
        <p:nvSpPr>
          <p:cNvPr id="474115" name="Rectangle 3"/>
          <p:cNvSpPr>
            <a:spLocks noGrp="1" noChangeArrowheads="1"/>
          </p:cNvSpPr>
          <p:nvPr>
            <p:ph type="body" idx="1"/>
          </p:nvPr>
        </p:nvSpPr>
        <p:spPr/>
        <p:txBody>
          <a:bodyPr/>
          <a:lstStyle/>
          <a:p>
            <a:r>
              <a:rPr lang="en-US" altLang="en-US"/>
              <a:t>We can achieve better plant growth with a few simple techniques.</a:t>
            </a:r>
          </a:p>
          <a:p>
            <a:endParaRPr lang="en-US" altLang="en-US"/>
          </a:p>
        </p:txBody>
      </p:sp>
    </p:spTree>
    <p:extLst>
      <p:ext uri="{BB962C8B-B14F-4D97-AF65-F5344CB8AC3E}">
        <p14:creationId xmlns:p14="http://schemas.microsoft.com/office/powerpoint/2010/main" val="12880192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BAB5B-4A21-954E-9CB2-EEC8C8039278}" type="slidenum">
              <a:rPr lang="en-US" altLang="en-US"/>
              <a:pPr/>
              <a:t>74</a:t>
            </a:fld>
            <a:endParaRPr lang="en-US" altLang="en-US"/>
          </a:p>
        </p:txBody>
      </p:sp>
      <p:sp>
        <p:nvSpPr>
          <p:cNvPr id="475138" name="Rectangle 2"/>
          <p:cNvSpPr>
            <a:spLocks noChangeArrowheads="1" noTextEdit="1"/>
          </p:cNvSpPr>
          <p:nvPr>
            <p:ph type="sldImg"/>
          </p:nvPr>
        </p:nvSpPr>
        <p:spPr>
          <a:ln/>
        </p:spPr>
      </p:sp>
      <p:sp>
        <p:nvSpPr>
          <p:cNvPr id="475139" name="Rectangle 3"/>
          <p:cNvSpPr>
            <a:spLocks noGrp="1" noChangeArrowheads="1"/>
          </p:cNvSpPr>
          <p:nvPr>
            <p:ph type="body" idx="1"/>
          </p:nvPr>
        </p:nvSpPr>
        <p:spPr/>
        <p:txBody>
          <a:bodyPr/>
          <a:lstStyle/>
          <a:p>
            <a:r>
              <a:rPr lang="en-US" altLang="en-US"/>
              <a:t>Tracking up and down the slope with equipment on tracks will provide small indentions in the soil for seed, fertilizer, and water to accumulate.</a:t>
            </a:r>
          </a:p>
          <a:p>
            <a:endParaRPr lang="en-US" altLang="en-US"/>
          </a:p>
        </p:txBody>
      </p:sp>
    </p:spTree>
    <p:extLst>
      <p:ext uri="{BB962C8B-B14F-4D97-AF65-F5344CB8AC3E}">
        <p14:creationId xmlns:p14="http://schemas.microsoft.com/office/powerpoint/2010/main" val="11047427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17710F-6691-2F4F-8E16-FA3132F03328}" type="slidenum">
              <a:rPr lang="en-US" altLang="en-US"/>
              <a:pPr/>
              <a:t>75</a:t>
            </a:fld>
            <a:endParaRPr lang="en-US" altLang="en-US"/>
          </a:p>
        </p:txBody>
      </p:sp>
      <p:sp>
        <p:nvSpPr>
          <p:cNvPr id="476162" name="Rectangle 2"/>
          <p:cNvSpPr>
            <a:spLocks noChangeArrowheads="1" noTextEdit="1"/>
          </p:cNvSpPr>
          <p:nvPr>
            <p:ph type="sldImg"/>
          </p:nvPr>
        </p:nvSpPr>
        <p:spPr>
          <a:ln/>
        </p:spPr>
      </p:sp>
      <p:sp>
        <p:nvSpPr>
          <p:cNvPr id="476163" name="Rectangle 3"/>
          <p:cNvSpPr>
            <a:spLocks noGrp="1" noChangeArrowheads="1"/>
          </p:cNvSpPr>
          <p:nvPr>
            <p:ph type="body" idx="1"/>
          </p:nvPr>
        </p:nvSpPr>
        <p:spPr/>
        <p:txBody>
          <a:bodyPr/>
          <a:lstStyle/>
          <a:p>
            <a:r>
              <a:rPr lang="en-US" altLang="en-US"/>
              <a:t>This steep slope was tracked with a bull dozer prior to hydroseeding.</a:t>
            </a:r>
          </a:p>
          <a:p>
            <a:endParaRPr lang="en-US" altLang="en-US"/>
          </a:p>
          <a:p>
            <a:r>
              <a:rPr lang="en-US" altLang="en-US"/>
              <a:t>The only living vegetation is in the small depressions.</a:t>
            </a:r>
          </a:p>
          <a:p>
            <a:endParaRPr lang="en-US" altLang="en-US"/>
          </a:p>
        </p:txBody>
      </p:sp>
    </p:spTree>
    <p:extLst>
      <p:ext uri="{BB962C8B-B14F-4D97-AF65-F5344CB8AC3E}">
        <p14:creationId xmlns:p14="http://schemas.microsoft.com/office/powerpoint/2010/main" val="2676864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9A5F81-53DB-6146-B5FC-5E8FCCAAD992}" type="slidenum">
              <a:rPr lang="en-US" altLang="en-US"/>
              <a:pPr/>
              <a:t>76</a:t>
            </a:fld>
            <a:endParaRPr lang="en-US" altLang="en-US"/>
          </a:p>
        </p:txBody>
      </p:sp>
      <p:sp>
        <p:nvSpPr>
          <p:cNvPr id="477186" name="Rectangle 2"/>
          <p:cNvSpPr>
            <a:spLocks noChangeArrowheads="1" noTextEdit="1"/>
          </p:cNvSpPr>
          <p:nvPr>
            <p:ph type="sldImg"/>
          </p:nvPr>
        </p:nvSpPr>
        <p:spPr>
          <a:ln/>
        </p:spPr>
      </p:sp>
      <p:sp>
        <p:nvSpPr>
          <p:cNvPr id="477187" name="Rectangle 3"/>
          <p:cNvSpPr>
            <a:spLocks noGrp="1" noChangeArrowheads="1"/>
          </p:cNvSpPr>
          <p:nvPr>
            <p:ph type="body" idx="1"/>
          </p:nvPr>
        </p:nvSpPr>
        <p:spPr/>
        <p:txBody>
          <a:bodyPr/>
          <a:lstStyle/>
          <a:p>
            <a:r>
              <a:rPr lang="en-US" altLang="en-US"/>
              <a:t>Concentrated flow areas are the most difficult to establish in temporary and permanent vegetation.</a:t>
            </a:r>
          </a:p>
          <a:p>
            <a:endParaRPr lang="en-US" altLang="en-US"/>
          </a:p>
        </p:txBody>
      </p:sp>
    </p:spTree>
    <p:extLst>
      <p:ext uri="{BB962C8B-B14F-4D97-AF65-F5344CB8AC3E}">
        <p14:creationId xmlns:p14="http://schemas.microsoft.com/office/powerpoint/2010/main" val="278574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82247E-8E07-8445-9BC8-D37D4F0E66AE}" type="slidenum">
              <a:rPr lang="en-US" altLang="en-US"/>
              <a:pPr/>
              <a:t>77</a:t>
            </a:fld>
            <a:endParaRPr lang="en-US" altLang="en-US"/>
          </a:p>
        </p:txBody>
      </p:sp>
      <p:sp>
        <p:nvSpPr>
          <p:cNvPr id="356354" name="Rectangle 2"/>
          <p:cNvSpPr>
            <a:spLocks noChangeArrowheads="1" noTextEdit="1"/>
          </p:cNvSpPr>
          <p:nvPr>
            <p:ph type="sldImg"/>
          </p:nvPr>
        </p:nvSpPr>
        <p:spPr>
          <a:xfrm>
            <a:off x="1182688" y="696913"/>
            <a:ext cx="4654550" cy="3490912"/>
          </a:xfrm>
          <a:ln/>
        </p:spPr>
      </p:sp>
      <p:sp>
        <p:nvSpPr>
          <p:cNvPr id="356355" name="Rectangle 3"/>
          <p:cNvSpPr>
            <a:spLocks noGrp="1" noChangeArrowheads="1"/>
          </p:cNvSpPr>
          <p:nvPr>
            <p:ph type="body" idx="1"/>
          </p:nvPr>
        </p:nvSpPr>
        <p:spPr>
          <a:xfrm>
            <a:off x="935038" y="4421188"/>
            <a:ext cx="5149850" cy="4187825"/>
          </a:xfrm>
        </p:spPr>
        <p:txBody>
          <a:bodyPr/>
          <a:lstStyle/>
          <a:p>
            <a:r>
              <a:rPr lang="en-US" altLang="en-US"/>
              <a:t>Flat bottom waterways result in sheet flow of runoff and help vegetation to become established.</a:t>
            </a:r>
          </a:p>
          <a:p>
            <a:endParaRPr lang="en-US" altLang="en-US"/>
          </a:p>
          <a:p>
            <a:r>
              <a:rPr lang="en-US" altLang="en-US"/>
              <a:t>Avoid v-shaped grassed waterways if possible.</a:t>
            </a:r>
          </a:p>
          <a:p>
            <a:endParaRPr lang="en-US" altLang="en-US"/>
          </a:p>
        </p:txBody>
      </p:sp>
    </p:spTree>
    <p:extLst>
      <p:ext uri="{BB962C8B-B14F-4D97-AF65-F5344CB8AC3E}">
        <p14:creationId xmlns:p14="http://schemas.microsoft.com/office/powerpoint/2010/main" val="488447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6EB810-CCD5-1C4A-A6DE-5815CBE68A75}" type="slidenum">
              <a:rPr lang="en-US" altLang="en-US"/>
              <a:pPr/>
              <a:t>78</a:t>
            </a:fld>
            <a:endParaRPr lang="en-US" altLang="en-US"/>
          </a:p>
        </p:txBody>
      </p:sp>
      <p:sp>
        <p:nvSpPr>
          <p:cNvPr id="478210" name="Rectangle 2"/>
          <p:cNvSpPr>
            <a:spLocks noChangeArrowheads="1" noTextEdit="1"/>
          </p:cNvSpPr>
          <p:nvPr>
            <p:ph type="sldImg"/>
          </p:nvPr>
        </p:nvSpPr>
        <p:spPr>
          <a:ln/>
        </p:spPr>
      </p:sp>
      <p:sp>
        <p:nvSpPr>
          <p:cNvPr id="478211" name="Rectangle 3"/>
          <p:cNvSpPr>
            <a:spLocks noGrp="1" noChangeArrowheads="1"/>
          </p:cNvSpPr>
          <p:nvPr>
            <p:ph type="body" idx="1"/>
          </p:nvPr>
        </p:nvSpPr>
        <p:spPr/>
        <p:txBody>
          <a:bodyPr/>
          <a:lstStyle/>
          <a:p>
            <a:r>
              <a:rPr lang="en-US" altLang="en-US"/>
              <a:t>Soil compaction problems restrict plant root growth and result in increased runoff and less soil moisture.</a:t>
            </a:r>
          </a:p>
          <a:p>
            <a:endParaRPr lang="en-US" altLang="en-US"/>
          </a:p>
          <a:p>
            <a:r>
              <a:rPr lang="en-US" altLang="en-US"/>
              <a:t>Soil compaction problems occur all over the state, including the sandy soils of south Georgia.</a:t>
            </a:r>
          </a:p>
          <a:p>
            <a:endParaRPr lang="en-US" altLang="en-US"/>
          </a:p>
          <a:p>
            <a:r>
              <a:rPr lang="en-US" altLang="en-US"/>
              <a:t>It is important to reduce soil compaction problems prior to planting.</a:t>
            </a:r>
          </a:p>
          <a:p>
            <a:endParaRPr lang="en-US" altLang="en-US"/>
          </a:p>
        </p:txBody>
      </p:sp>
    </p:spTree>
    <p:extLst>
      <p:ext uri="{BB962C8B-B14F-4D97-AF65-F5344CB8AC3E}">
        <p14:creationId xmlns:p14="http://schemas.microsoft.com/office/powerpoint/2010/main" val="5950105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E2FA84-4FBC-2048-BA66-B2AEE7D85C4E}" type="slidenum">
              <a:rPr lang="en-US" altLang="en-US"/>
              <a:pPr/>
              <a:t>79</a:t>
            </a:fld>
            <a:endParaRPr lang="en-US" altLang="en-US"/>
          </a:p>
        </p:txBody>
      </p:sp>
      <p:sp>
        <p:nvSpPr>
          <p:cNvPr id="479234" name="Rectangle 2"/>
          <p:cNvSpPr>
            <a:spLocks noChangeArrowheads="1" noTextEdit="1"/>
          </p:cNvSpPr>
          <p:nvPr>
            <p:ph type="sldImg"/>
          </p:nvPr>
        </p:nvSpPr>
        <p:spPr>
          <a:ln/>
        </p:spPr>
      </p:sp>
      <p:sp>
        <p:nvSpPr>
          <p:cNvPr id="479235" name="Rectangle 3"/>
          <p:cNvSpPr>
            <a:spLocks noGrp="1" noChangeArrowheads="1"/>
          </p:cNvSpPr>
          <p:nvPr>
            <p:ph type="body" idx="1"/>
          </p:nvPr>
        </p:nvSpPr>
        <p:spPr/>
        <p:txBody>
          <a:bodyPr/>
          <a:lstStyle/>
          <a:p>
            <a:r>
              <a:rPr lang="en-US" altLang="en-US"/>
              <a:t>Prior to subsoiling, several plantings had failed on this site.  </a:t>
            </a:r>
          </a:p>
          <a:p>
            <a:endParaRPr lang="en-US" altLang="en-US"/>
          </a:p>
          <a:p>
            <a:r>
              <a:rPr lang="en-US" altLang="en-US"/>
              <a:t>We had 98% tree survival after subsoiling and using fertilizer pellets.</a:t>
            </a:r>
          </a:p>
        </p:txBody>
      </p:sp>
    </p:spTree>
    <p:extLst>
      <p:ext uri="{BB962C8B-B14F-4D97-AF65-F5344CB8AC3E}">
        <p14:creationId xmlns:p14="http://schemas.microsoft.com/office/powerpoint/2010/main" val="1657898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69EEF1-6942-8246-BC46-1F3BFC890435}" type="slidenum">
              <a:rPr lang="en-US" altLang="en-US"/>
              <a:pPr/>
              <a:t>8</a:t>
            </a:fld>
            <a:endParaRPr lang="en-US" altLang="en-US"/>
          </a:p>
        </p:txBody>
      </p:sp>
      <p:sp>
        <p:nvSpPr>
          <p:cNvPr id="407554" name="Rectangle 2"/>
          <p:cNvSpPr>
            <a:spLocks noChangeArrowheads="1" noTextEdit="1"/>
          </p:cNvSpPr>
          <p:nvPr>
            <p:ph type="sldImg"/>
          </p:nvPr>
        </p:nvSpPr>
        <p:spPr>
          <a:ln/>
        </p:spPr>
      </p:sp>
      <p:sp>
        <p:nvSpPr>
          <p:cNvPr id="407555" name="Rectangle 3"/>
          <p:cNvSpPr>
            <a:spLocks noGrp="1" noChangeArrowheads="1"/>
          </p:cNvSpPr>
          <p:nvPr>
            <p:ph type="body" idx="1"/>
          </p:nvPr>
        </p:nvSpPr>
        <p:spPr/>
        <p:txBody>
          <a:bodyPr/>
          <a:lstStyle/>
          <a:p>
            <a:r>
              <a:rPr lang="en-US" altLang="en-US"/>
              <a:t>Most times we are not dealing with flat, fertile land.  </a:t>
            </a:r>
          </a:p>
          <a:p>
            <a:endParaRPr lang="en-US" altLang="en-US"/>
          </a:p>
          <a:p>
            <a:r>
              <a:rPr lang="en-US" altLang="en-US"/>
              <a:t>Intensive planning, application, and maintenance are needed.</a:t>
            </a:r>
          </a:p>
          <a:p>
            <a:endParaRPr lang="en-US" altLang="en-US"/>
          </a:p>
        </p:txBody>
      </p:sp>
    </p:spTree>
    <p:extLst>
      <p:ext uri="{BB962C8B-B14F-4D97-AF65-F5344CB8AC3E}">
        <p14:creationId xmlns:p14="http://schemas.microsoft.com/office/powerpoint/2010/main" val="3572770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20D67B-4223-044E-8945-EECFE7D413C6}" type="slidenum">
              <a:rPr lang="en-US" altLang="en-US"/>
              <a:pPr/>
              <a:t>80</a:t>
            </a:fld>
            <a:endParaRPr lang="en-US" altLang="en-US"/>
          </a:p>
        </p:txBody>
      </p:sp>
      <p:sp>
        <p:nvSpPr>
          <p:cNvPr id="480258" name="Rectangle 2"/>
          <p:cNvSpPr>
            <a:spLocks noChangeArrowheads="1" noTextEdit="1"/>
          </p:cNvSpPr>
          <p:nvPr>
            <p:ph type="sldImg"/>
          </p:nvPr>
        </p:nvSpPr>
        <p:spPr>
          <a:ln/>
        </p:spPr>
      </p:sp>
      <p:sp>
        <p:nvSpPr>
          <p:cNvPr id="480259" name="Rectangle 3"/>
          <p:cNvSpPr>
            <a:spLocks noGrp="1" noChangeArrowheads="1"/>
          </p:cNvSpPr>
          <p:nvPr>
            <p:ph type="body" idx="1"/>
          </p:nvPr>
        </p:nvSpPr>
        <p:spPr/>
        <p:txBody>
          <a:bodyPr/>
          <a:lstStyle/>
          <a:p>
            <a:r>
              <a:rPr lang="en-US" altLang="en-US"/>
              <a:t>Most of the plants used for erosion control are introduced species that are not native to Georgia.</a:t>
            </a:r>
          </a:p>
          <a:p>
            <a:endParaRPr lang="en-US" altLang="en-US"/>
          </a:p>
          <a:p>
            <a:r>
              <a:rPr lang="en-US" altLang="en-US"/>
              <a:t>It is important that they receive ample maintenance applications of lime and fertilizer.</a:t>
            </a:r>
          </a:p>
          <a:p>
            <a:endParaRPr lang="en-US" altLang="en-US"/>
          </a:p>
        </p:txBody>
      </p:sp>
    </p:spTree>
    <p:extLst>
      <p:ext uri="{BB962C8B-B14F-4D97-AF65-F5344CB8AC3E}">
        <p14:creationId xmlns:p14="http://schemas.microsoft.com/office/powerpoint/2010/main" val="7045932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DE7E29-675B-8F45-8563-7EFB8F7ED4EF}" type="slidenum">
              <a:rPr lang="en-US" altLang="en-US"/>
              <a:pPr/>
              <a:t>81</a:t>
            </a:fld>
            <a:endParaRPr lang="en-US" altLang="en-US"/>
          </a:p>
        </p:txBody>
      </p:sp>
      <p:sp>
        <p:nvSpPr>
          <p:cNvPr id="481282" name="Rectangle 2"/>
          <p:cNvSpPr>
            <a:spLocks noChangeArrowheads="1" noTextEdit="1"/>
          </p:cNvSpPr>
          <p:nvPr>
            <p:ph type="sldImg"/>
          </p:nvPr>
        </p:nvSpPr>
        <p:spPr>
          <a:ln/>
        </p:spPr>
      </p:sp>
      <p:sp>
        <p:nvSpPr>
          <p:cNvPr id="481283" name="Rectangle 3"/>
          <p:cNvSpPr>
            <a:spLocks noGrp="1" noChangeArrowheads="1"/>
          </p:cNvSpPr>
          <p:nvPr>
            <p:ph type="body" idx="1"/>
          </p:nvPr>
        </p:nvSpPr>
        <p:spPr/>
        <p:txBody>
          <a:bodyPr/>
          <a:lstStyle/>
          <a:p>
            <a:r>
              <a:rPr lang="en-US" altLang="en-US"/>
              <a:t>Most folks mow steep slopes too close.</a:t>
            </a:r>
          </a:p>
          <a:p>
            <a:endParaRPr lang="en-US" altLang="en-US"/>
          </a:p>
          <a:p>
            <a:r>
              <a:rPr lang="en-US" altLang="en-US"/>
              <a:t>Over mowing kills a lot of vegetation and results in bare soil.</a:t>
            </a:r>
          </a:p>
          <a:p>
            <a:endParaRPr lang="en-US" altLang="en-US"/>
          </a:p>
        </p:txBody>
      </p:sp>
    </p:spTree>
    <p:extLst>
      <p:ext uri="{BB962C8B-B14F-4D97-AF65-F5344CB8AC3E}">
        <p14:creationId xmlns:p14="http://schemas.microsoft.com/office/powerpoint/2010/main" val="8744946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36AAAE-5C37-904F-BBEE-2DD45B46E1BA}" type="slidenum">
              <a:rPr lang="en-US" altLang="en-US"/>
              <a:pPr/>
              <a:t>82</a:t>
            </a:fld>
            <a:endParaRPr lang="en-US" altLang="en-US"/>
          </a:p>
        </p:txBody>
      </p:sp>
      <p:sp>
        <p:nvSpPr>
          <p:cNvPr id="482306" name="Rectangle 2"/>
          <p:cNvSpPr>
            <a:spLocks noChangeArrowheads="1" noTextEdit="1"/>
          </p:cNvSpPr>
          <p:nvPr>
            <p:ph type="sldImg"/>
          </p:nvPr>
        </p:nvSpPr>
        <p:spPr>
          <a:ln/>
        </p:spPr>
      </p:sp>
      <p:sp>
        <p:nvSpPr>
          <p:cNvPr id="482307" name="Rectangle 3"/>
          <p:cNvSpPr>
            <a:spLocks noGrp="1" noChangeArrowheads="1"/>
          </p:cNvSpPr>
          <p:nvPr>
            <p:ph type="body" idx="1"/>
          </p:nvPr>
        </p:nvSpPr>
        <p:spPr/>
        <p:txBody>
          <a:bodyPr/>
          <a:lstStyle/>
          <a:p>
            <a:r>
              <a:rPr lang="en-US" altLang="en-US"/>
              <a:t>Plants need the above ground (canopy) and below ground (root) portions.</a:t>
            </a:r>
          </a:p>
          <a:p>
            <a:endParaRPr lang="en-US" altLang="en-US"/>
          </a:p>
          <a:p>
            <a:r>
              <a:rPr lang="en-US" altLang="en-US"/>
              <a:t>They have different purposes and support each other.</a:t>
            </a:r>
          </a:p>
          <a:p>
            <a:endParaRPr lang="en-US" altLang="en-US"/>
          </a:p>
          <a:p>
            <a:r>
              <a:rPr lang="en-US" altLang="en-US"/>
              <a:t>Both are important.</a:t>
            </a:r>
          </a:p>
          <a:p>
            <a:endParaRPr lang="en-US" altLang="en-US"/>
          </a:p>
        </p:txBody>
      </p:sp>
    </p:spTree>
    <p:extLst>
      <p:ext uri="{BB962C8B-B14F-4D97-AF65-F5344CB8AC3E}">
        <p14:creationId xmlns:p14="http://schemas.microsoft.com/office/powerpoint/2010/main" val="2531663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EFD61D-B516-6E46-9A78-2F51D3146982}" type="slidenum">
              <a:rPr lang="en-US" altLang="en-US"/>
              <a:pPr/>
              <a:t>83</a:t>
            </a:fld>
            <a:endParaRPr lang="en-US" altLang="en-US"/>
          </a:p>
        </p:txBody>
      </p:sp>
      <p:sp>
        <p:nvSpPr>
          <p:cNvPr id="342018" name="Rectangle 2"/>
          <p:cNvSpPr>
            <a:spLocks noChangeArrowheads="1" noTextEdit="1"/>
          </p:cNvSpPr>
          <p:nvPr>
            <p:ph type="sldImg"/>
          </p:nvPr>
        </p:nvSpPr>
        <p:spPr>
          <a:xfrm>
            <a:off x="1182688" y="696913"/>
            <a:ext cx="4654550" cy="3490912"/>
          </a:xfrm>
          <a:ln/>
        </p:spPr>
      </p:sp>
      <p:sp>
        <p:nvSpPr>
          <p:cNvPr id="342019" name="Rectangle 3"/>
          <p:cNvSpPr>
            <a:spLocks noGrp="1" noChangeArrowheads="1"/>
          </p:cNvSpPr>
          <p:nvPr>
            <p:ph type="body" idx="1"/>
          </p:nvPr>
        </p:nvSpPr>
        <p:spPr>
          <a:xfrm>
            <a:off x="935038" y="4421188"/>
            <a:ext cx="5149850" cy="4187825"/>
          </a:xfrm>
        </p:spPr>
        <p:txBody>
          <a:bodyPr/>
          <a:lstStyle/>
          <a:p>
            <a:r>
              <a:rPr lang="en-US" altLang="en-US"/>
              <a:t>Excess soil erosion does not have to be a result of construction activities in our State.</a:t>
            </a:r>
          </a:p>
          <a:p>
            <a:endParaRPr lang="en-US" altLang="en-US"/>
          </a:p>
          <a:p>
            <a:endParaRPr lang="en-US" altLang="en-US"/>
          </a:p>
        </p:txBody>
      </p:sp>
    </p:spTree>
    <p:extLst>
      <p:ext uri="{BB962C8B-B14F-4D97-AF65-F5344CB8AC3E}">
        <p14:creationId xmlns:p14="http://schemas.microsoft.com/office/powerpoint/2010/main" val="8016052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068D0F-605E-8B45-BE9A-34E1891C40DE}" type="slidenum">
              <a:rPr lang="en-US" altLang="en-US"/>
              <a:pPr/>
              <a:t>84</a:t>
            </a:fld>
            <a:endParaRPr lang="en-US" altLang="en-US"/>
          </a:p>
        </p:txBody>
      </p:sp>
      <p:sp>
        <p:nvSpPr>
          <p:cNvPr id="483330" name="Rectangle 2"/>
          <p:cNvSpPr>
            <a:spLocks noChangeArrowheads="1" noTextEdit="1"/>
          </p:cNvSpPr>
          <p:nvPr>
            <p:ph type="sldImg"/>
          </p:nvPr>
        </p:nvSpPr>
        <p:spPr>
          <a:ln/>
        </p:spPr>
      </p:sp>
      <p:sp>
        <p:nvSpPr>
          <p:cNvPr id="4833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15140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801C33-911B-5547-9424-0E36220565FA}" type="slidenum">
              <a:rPr lang="en-US" altLang="en-US"/>
              <a:pPr/>
              <a:t>9</a:t>
            </a:fld>
            <a:endParaRPr lang="en-US" altLang="en-US"/>
          </a:p>
        </p:txBody>
      </p:sp>
      <p:sp>
        <p:nvSpPr>
          <p:cNvPr id="408578" name="Rectangle 2"/>
          <p:cNvSpPr>
            <a:spLocks noChangeArrowheads="1" noTextEdit="1"/>
          </p:cNvSpPr>
          <p:nvPr>
            <p:ph type="sldImg"/>
          </p:nvPr>
        </p:nvSpPr>
        <p:spPr>
          <a:ln/>
        </p:spPr>
      </p:sp>
      <p:sp>
        <p:nvSpPr>
          <p:cNvPr id="408579" name="Rectangle 3"/>
          <p:cNvSpPr>
            <a:spLocks noGrp="1" noChangeArrowheads="1"/>
          </p:cNvSpPr>
          <p:nvPr>
            <p:ph type="body" idx="1"/>
          </p:nvPr>
        </p:nvSpPr>
        <p:spPr/>
        <p:txBody>
          <a:bodyPr/>
          <a:lstStyle/>
          <a:p>
            <a:r>
              <a:rPr lang="en-US" altLang="en-US"/>
              <a:t>These are the vegetative measures that are listed in the “</a:t>
            </a:r>
            <a:r>
              <a:rPr lang="en-US" altLang="en-US" i="1"/>
              <a:t>Manual for Erosion and Sediment Control in Georgia</a:t>
            </a:r>
            <a:r>
              <a:rPr lang="en-US" altLang="en-US"/>
              <a:t>” and the “</a:t>
            </a:r>
            <a:r>
              <a:rPr lang="en-US" altLang="en-US" i="1"/>
              <a:t>Field Manual</a:t>
            </a:r>
            <a:r>
              <a:rPr lang="en-US" altLang="en-US"/>
              <a:t>”.</a:t>
            </a:r>
          </a:p>
          <a:p>
            <a:endParaRPr lang="en-US" altLang="en-US"/>
          </a:p>
          <a:p>
            <a:r>
              <a:rPr lang="en-US" altLang="en-US"/>
              <a:t>We will briefly discuss each of them.</a:t>
            </a:r>
          </a:p>
          <a:p>
            <a:endParaRPr lang="en-US" altLang="en-US"/>
          </a:p>
        </p:txBody>
      </p:sp>
    </p:spTree>
    <p:extLst>
      <p:ext uri="{BB962C8B-B14F-4D97-AF65-F5344CB8AC3E}">
        <p14:creationId xmlns:p14="http://schemas.microsoft.com/office/powerpoint/2010/main" val="391841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1FA2057-1232-B948-99E2-478BEE08AC11}" type="slidenum">
              <a:rPr lang="en-US" altLang="en-US"/>
              <a:pPr/>
              <a:t>‹#›</a:t>
            </a:fld>
            <a:endParaRPr lang="en-US" altLang="en-US"/>
          </a:p>
        </p:txBody>
      </p:sp>
    </p:spTree>
    <p:extLst>
      <p:ext uri="{BB962C8B-B14F-4D97-AF65-F5344CB8AC3E}">
        <p14:creationId xmlns:p14="http://schemas.microsoft.com/office/powerpoint/2010/main" val="33689096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9B74480-E587-6646-89A9-5FC65A26DFD7}" type="slidenum">
              <a:rPr lang="en-US" altLang="en-US"/>
              <a:pPr/>
              <a:t>‹#›</a:t>
            </a:fld>
            <a:endParaRPr lang="en-US" altLang="en-US"/>
          </a:p>
        </p:txBody>
      </p:sp>
    </p:spTree>
    <p:extLst>
      <p:ext uri="{BB962C8B-B14F-4D97-AF65-F5344CB8AC3E}">
        <p14:creationId xmlns:p14="http://schemas.microsoft.com/office/powerpoint/2010/main" val="86575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F515897-DFAB-2D42-AFD5-98260FAF7681}" type="slidenum">
              <a:rPr lang="en-US" altLang="en-US"/>
              <a:pPr/>
              <a:t>‹#›</a:t>
            </a:fld>
            <a:endParaRPr lang="en-US" altLang="en-US"/>
          </a:p>
        </p:txBody>
      </p:sp>
    </p:spTree>
    <p:extLst>
      <p:ext uri="{BB962C8B-B14F-4D97-AF65-F5344CB8AC3E}">
        <p14:creationId xmlns:p14="http://schemas.microsoft.com/office/powerpoint/2010/main" val="162662674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icture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3DE823F-410D-CD40-8CEC-26A401A7D889}" type="slidenum">
              <a:rPr lang="en-US" altLang="en-US"/>
              <a:pPr/>
              <a:t>‹#›</a:t>
            </a:fld>
            <a:endParaRPr lang="en-US" altLang="en-US"/>
          </a:p>
        </p:txBody>
      </p:sp>
    </p:spTree>
    <p:extLst>
      <p:ext uri="{BB962C8B-B14F-4D97-AF65-F5344CB8AC3E}">
        <p14:creationId xmlns:p14="http://schemas.microsoft.com/office/powerpoint/2010/main" val="124889371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7983047-BC59-174A-A5E0-7CC43E949468}" type="slidenum">
              <a:rPr lang="en-US" altLang="en-US"/>
              <a:pPr/>
              <a:t>‹#›</a:t>
            </a:fld>
            <a:endParaRPr lang="en-US" altLang="en-US"/>
          </a:p>
        </p:txBody>
      </p:sp>
    </p:spTree>
    <p:extLst>
      <p:ext uri="{BB962C8B-B14F-4D97-AF65-F5344CB8AC3E}">
        <p14:creationId xmlns:p14="http://schemas.microsoft.com/office/powerpoint/2010/main" val="13595384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E4865E8-64A7-1A4E-9ED4-23C6BEEDB897}" type="slidenum">
              <a:rPr lang="en-US" altLang="en-US"/>
              <a:pPr/>
              <a:t>‹#›</a:t>
            </a:fld>
            <a:endParaRPr lang="en-US" altLang="en-US"/>
          </a:p>
        </p:txBody>
      </p:sp>
    </p:spTree>
    <p:extLst>
      <p:ext uri="{BB962C8B-B14F-4D97-AF65-F5344CB8AC3E}">
        <p14:creationId xmlns:p14="http://schemas.microsoft.com/office/powerpoint/2010/main" val="53682591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2EA688A-F2A2-0A43-B710-25DA8F560AD6}" type="slidenum">
              <a:rPr lang="en-US" altLang="en-US"/>
              <a:pPr/>
              <a:t>‹#›</a:t>
            </a:fld>
            <a:endParaRPr lang="en-US" altLang="en-US"/>
          </a:p>
        </p:txBody>
      </p:sp>
    </p:spTree>
    <p:extLst>
      <p:ext uri="{BB962C8B-B14F-4D97-AF65-F5344CB8AC3E}">
        <p14:creationId xmlns:p14="http://schemas.microsoft.com/office/powerpoint/2010/main" val="85430193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AB5BB054-C5B0-674B-B0D7-59CD6FC8B61C}" type="slidenum">
              <a:rPr lang="en-US" altLang="en-US"/>
              <a:pPr/>
              <a:t>‹#›</a:t>
            </a:fld>
            <a:endParaRPr lang="en-US" altLang="en-US"/>
          </a:p>
        </p:txBody>
      </p:sp>
    </p:spTree>
    <p:extLst>
      <p:ext uri="{BB962C8B-B14F-4D97-AF65-F5344CB8AC3E}">
        <p14:creationId xmlns:p14="http://schemas.microsoft.com/office/powerpoint/2010/main" val="17699131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C69B421B-DED5-BE4A-A57B-489A3B2CAA31}" type="slidenum">
              <a:rPr lang="en-US" altLang="en-US"/>
              <a:pPr/>
              <a:t>‹#›</a:t>
            </a:fld>
            <a:endParaRPr lang="en-US" altLang="en-US"/>
          </a:p>
        </p:txBody>
      </p:sp>
    </p:spTree>
    <p:extLst>
      <p:ext uri="{BB962C8B-B14F-4D97-AF65-F5344CB8AC3E}">
        <p14:creationId xmlns:p14="http://schemas.microsoft.com/office/powerpoint/2010/main" val="42821372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875205C1-1264-6C41-8B03-9504C6E1C0B6}" type="slidenum">
              <a:rPr lang="en-US" altLang="en-US"/>
              <a:pPr/>
              <a:t>‹#›</a:t>
            </a:fld>
            <a:endParaRPr lang="en-US" altLang="en-US"/>
          </a:p>
        </p:txBody>
      </p:sp>
    </p:spTree>
    <p:extLst>
      <p:ext uri="{BB962C8B-B14F-4D97-AF65-F5344CB8AC3E}">
        <p14:creationId xmlns:p14="http://schemas.microsoft.com/office/powerpoint/2010/main" val="77035817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D08AE10-9F0D-6E4E-BD03-435746C5AB7A}" type="slidenum">
              <a:rPr lang="en-US" altLang="en-US"/>
              <a:pPr/>
              <a:t>‹#›</a:t>
            </a:fld>
            <a:endParaRPr lang="en-US" altLang="en-US"/>
          </a:p>
        </p:txBody>
      </p:sp>
    </p:spTree>
    <p:extLst>
      <p:ext uri="{BB962C8B-B14F-4D97-AF65-F5344CB8AC3E}">
        <p14:creationId xmlns:p14="http://schemas.microsoft.com/office/powerpoint/2010/main" val="23087223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64F83B8-F347-BC4A-911C-CFE03BAE9897}" type="slidenum">
              <a:rPr lang="en-US" altLang="en-US"/>
              <a:pPr/>
              <a:t>‹#›</a:t>
            </a:fld>
            <a:endParaRPr lang="en-US" altLang="en-US"/>
          </a:p>
        </p:txBody>
      </p:sp>
    </p:spTree>
    <p:extLst>
      <p:ext uri="{BB962C8B-B14F-4D97-AF65-F5344CB8AC3E}">
        <p14:creationId xmlns:p14="http://schemas.microsoft.com/office/powerpoint/2010/main" val="1914170356"/>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1C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nSpc>
                <a:spcPct val="100000"/>
              </a:lnSpc>
              <a:spcBef>
                <a:spcPct val="0"/>
              </a:spcBef>
              <a:defRPr sz="1400">
                <a:solidFill>
                  <a:schemeClr val="tx1"/>
                </a:solidFill>
                <a:latin typeface="Times New Roman" charset="0"/>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400">
                <a:solidFill>
                  <a:schemeClr val="tx1"/>
                </a:solidFill>
                <a:latin typeface="Times New Roman" charset="0"/>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lnSpc>
                <a:spcPct val="100000"/>
              </a:lnSpc>
              <a:spcBef>
                <a:spcPct val="0"/>
              </a:spcBef>
              <a:defRPr sz="1400">
                <a:solidFill>
                  <a:schemeClr val="tx1"/>
                </a:solidFill>
                <a:latin typeface="Times New Roman" charset="0"/>
              </a:defRPr>
            </a:lvl1pPr>
          </a:lstStyle>
          <a:p>
            <a:fld id="{421944B7-C545-4A4C-A261-530D91B5EB5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l" rtl="0" eaLnBrk="0" fontAlgn="base" hangingPunct="0">
        <a:spcBef>
          <a:spcPct val="0"/>
        </a:spcBef>
        <a:spcAft>
          <a:spcPct val="0"/>
        </a:spcAft>
        <a:defRPr sz="4400" b="1" kern="1200">
          <a:solidFill>
            <a:srgbClr val="829848"/>
          </a:solidFill>
          <a:latin typeface="+mj-lt"/>
          <a:ea typeface="+mj-ea"/>
          <a:cs typeface="+mj-cs"/>
        </a:defRPr>
      </a:lvl1pPr>
      <a:lvl2pPr algn="l" rtl="0" eaLnBrk="0" fontAlgn="base" hangingPunct="0">
        <a:spcBef>
          <a:spcPct val="0"/>
        </a:spcBef>
        <a:spcAft>
          <a:spcPct val="0"/>
        </a:spcAft>
        <a:defRPr sz="4400" b="1">
          <a:solidFill>
            <a:srgbClr val="829848"/>
          </a:solidFill>
          <a:latin typeface="Calisto MT" charset="0"/>
        </a:defRPr>
      </a:lvl2pPr>
      <a:lvl3pPr algn="l" rtl="0" eaLnBrk="0" fontAlgn="base" hangingPunct="0">
        <a:spcBef>
          <a:spcPct val="0"/>
        </a:spcBef>
        <a:spcAft>
          <a:spcPct val="0"/>
        </a:spcAft>
        <a:defRPr sz="4400" b="1">
          <a:solidFill>
            <a:srgbClr val="829848"/>
          </a:solidFill>
          <a:latin typeface="Calisto MT" charset="0"/>
        </a:defRPr>
      </a:lvl3pPr>
      <a:lvl4pPr algn="l" rtl="0" eaLnBrk="0" fontAlgn="base" hangingPunct="0">
        <a:spcBef>
          <a:spcPct val="0"/>
        </a:spcBef>
        <a:spcAft>
          <a:spcPct val="0"/>
        </a:spcAft>
        <a:defRPr sz="4400" b="1">
          <a:solidFill>
            <a:srgbClr val="829848"/>
          </a:solidFill>
          <a:latin typeface="Calisto MT" charset="0"/>
        </a:defRPr>
      </a:lvl4pPr>
      <a:lvl5pPr algn="l" rtl="0" eaLnBrk="0" fontAlgn="base" hangingPunct="0">
        <a:spcBef>
          <a:spcPct val="0"/>
        </a:spcBef>
        <a:spcAft>
          <a:spcPct val="0"/>
        </a:spcAft>
        <a:defRPr sz="4400" b="1">
          <a:solidFill>
            <a:srgbClr val="829848"/>
          </a:solidFill>
          <a:latin typeface="Calisto MT" charset="0"/>
        </a:defRPr>
      </a:lvl5pPr>
      <a:lvl6pPr marL="457200" algn="l" rtl="0" eaLnBrk="0" fontAlgn="base" hangingPunct="0">
        <a:spcBef>
          <a:spcPct val="0"/>
        </a:spcBef>
        <a:spcAft>
          <a:spcPct val="0"/>
        </a:spcAft>
        <a:defRPr sz="4400" b="1">
          <a:solidFill>
            <a:srgbClr val="829848"/>
          </a:solidFill>
          <a:latin typeface="Calisto MT" charset="0"/>
        </a:defRPr>
      </a:lvl6pPr>
      <a:lvl7pPr marL="914400" algn="l" rtl="0" eaLnBrk="0" fontAlgn="base" hangingPunct="0">
        <a:spcBef>
          <a:spcPct val="0"/>
        </a:spcBef>
        <a:spcAft>
          <a:spcPct val="0"/>
        </a:spcAft>
        <a:defRPr sz="4400" b="1">
          <a:solidFill>
            <a:srgbClr val="829848"/>
          </a:solidFill>
          <a:latin typeface="Calisto MT" charset="0"/>
        </a:defRPr>
      </a:lvl7pPr>
      <a:lvl8pPr marL="1371600" algn="l" rtl="0" eaLnBrk="0" fontAlgn="base" hangingPunct="0">
        <a:spcBef>
          <a:spcPct val="0"/>
        </a:spcBef>
        <a:spcAft>
          <a:spcPct val="0"/>
        </a:spcAft>
        <a:defRPr sz="4400" b="1">
          <a:solidFill>
            <a:srgbClr val="829848"/>
          </a:solidFill>
          <a:latin typeface="Calisto MT" charset="0"/>
        </a:defRPr>
      </a:lvl8pPr>
      <a:lvl9pPr marL="1828800" algn="l" rtl="0" eaLnBrk="0" fontAlgn="base" hangingPunct="0">
        <a:spcBef>
          <a:spcPct val="0"/>
        </a:spcBef>
        <a:spcAft>
          <a:spcPct val="0"/>
        </a:spcAft>
        <a:defRPr sz="4400" b="1">
          <a:solidFill>
            <a:srgbClr val="829848"/>
          </a:solidFill>
          <a:latin typeface="Calisto MT" charset="0"/>
        </a:defRPr>
      </a:lvl9pPr>
    </p:titleStyle>
    <p:bodyStyle>
      <a:lvl1pPr marL="342900" indent="-342900" algn="l" rtl="0" eaLnBrk="0" fontAlgn="base" hangingPunct="0">
        <a:spcBef>
          <a:spcPct val="20000"/>
        </a:spcBef>
        <a:spcAft>
          <a:spcPct val="0"/>
        </a:spcAft>
        <a:buChar char="•"/>
        <a:defRPr sz="3200" kern="1200">
          <a:solidFill>
            <a:srgbClr val="86403B"/>
          </a:solidFill>
          <a:latin typeface="+mn-lt"/>
          <a:ea typeface="+mn-ea"/>
          <a:cs typeface="+mn-cs"/>
        </a:defRPr>
      </a:lvl1pPr>
      <a:lvl2pPr marL="742950" indent="-285750" algn="l" rtl="0" eaLnBrk="0" fontAlgn="base" hangingPunct="0">
        <a:spcBef>
          <a:spcPct val="20000"/>
        </a:spcBef>
        <a:spcAft>
          <a:spcPct val="0"/>
        </a:spcAft>
        <a:buChar char="–"/>
        <a:defRPr sz="2800" kern="1200">
          <a:solidFill>
            <a:srgbClr val="86403B"/>
          </a:solidFill>
          <a:latin typeface="+mn-lt"/>
          <a:ea typeface="+mn-ea"/>
          <a:cs typeface="+mn-cs"/>
        </a:defRPr>
      </a:lvl2pPr>
      <a:lvl3pPr marL="1143000" indent="-228600" algn="l" rtl="0" eaLnBrk="0" fontAlgn="base" hangingPunct="0">
        <a:spcBef>
          <a:spcPct val="20000"/>
        </a:spcBef>
        <a:spcAft>
          <a:spcPct val="0"/>
        </a:spcAft>
        <a:buChar char="•"/>
        <a:defRPr sz="2400" kern="1200">
          <a:solidFill>
            <a:srgbClr val="86403B"/>
          </a:solidFill>
          <a:latin typeface="+mn-lt"/>
          <a:ea typeface="+mn-ea"/>
          <a:cs typeface="+mn-cs"/>
        </a:defRPr>
      </a:lvl3pPr>
      <a:lvl4pPr marL="1600200" indent="-228600" algn="l" rtl="0" eaLnBrk="0" fontAlgn="base" hangingPunct="0">
        <a:spcBef>
          <a:spcPct val="20000"/>
        </a:spcBef>
        <a:spcAft>
          <a:spcPct val="0"/>
        </a:spcAft>
        <a:buChar char="–"/>
        <a:defRPr sz="2000" kern="1200">
          <a:solidFill>
            <a:srgbClr val="86403B"/>
          </a:solidFill>
          <a:latin typeface="+mn-lt"/>
          <a:ea typeface="+mn-ea"/>
          <a:cs typeface="+mn-cs"/>
        </a:defRPr>
      </a:lvl4pPr>
      <a:lvl5pPr marL="2057400" indent="-228600" algn="l" rtl="0" eaLnBrk="0" fontAlgn="base" hangingPunct="0">
        <a:spcBef>
          <a:spcPct val="20000"/>
        </a:spcBef>
        <a:spcAft>
          <a:spcPct val="0"/>
        </a:spcAft>
        <a:buChar char="»"/>
        <a:defRPr sz="2000" kern="1200">
          <a:solidFill>
            <a:srgbClr val="86403B"/>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5.wmf"/></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4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4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w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4.wmf"/></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e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0.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1.w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5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0.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2.wmf"/></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3.w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4.jpeg"/></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7.jpeg"/></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6.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1" Type="http://schemas.openxmlformats.org/officeDocument/2006/relationships/slideLayout" Target="../slideLayouts/slideLayout6.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74.jpeg"/></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7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e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8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8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8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84.jpeg"/></Relationships>
</file>

<file path=ppt/slides/_rels/slide65.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5" Type="http://schemas.openxmlformats.org/officeDocument/2006/relationships/image" Target="../media/image87.jpe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8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91.jpeg"/></Relationships>
</file>

<file path=ppt/slides/_rels/slide72.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94.w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9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96.jpeg"/></Relationships>
</file>

<file path=ppt/slides/_rels/slide76.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jpeg"/><Relationship Id="rId5" Type="http://schemas.openxmlformats.org/officeDocument/2006/relationships/image" Target="../media/image99.jpeg"/><Relationship Id="rId6" Type="http://schemas.openxmlformats.org/officeDocument/2006/relationships/image" Target="../media/image100.jpeg"/><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eg"/><Relationship Id="rId1" Type="http://schemas.openxmlformats.org/officeDocument/2006/relationships/slideLayout" Target="../slideLayouts/slideLayout6.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3.jpeg"/><Relationship Id="rId1" Type="http://schemas.openxmlformats.org/officeDocument/2006/relationships/slideLayout" Target="../slideLayouts/slideLayout6.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jpe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w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1" Type="http://schemas.openxmlformats.org/officeDocument/2006/relationships/slideLayout" Target="../slideLayouts/slideLayout6.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wmf"/><Relationship Id="rId1" Type="http://schemas.openxmlformats.org/officeDocument/2006/relationships/slideLayout" Target="../slideLayouts/slideLayout6.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110.jpeg"/></Relationships>
</file>

<file path=ppt/slides/_rels/slide83.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jpeg"/><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026"/>
          <p:cNvSpPr>
            <a:spLocks noGrp="1" noChangeArrowheads="1"/>
          </p:cNvSpPr>
          <p:nvPr>
            <p:ph type="title"/>
          </p:nvPr>
        </p:nvSpPr>
        <p:spPr>
          <a:xfrm>
            <a:off x="0" y="1828800"/>
            <a:ext cx="9144000" cy="1143000"/>
          </a:xfrm>
        </p:spPr>
        <p:txBody>
          <a:bodyPr/>
          <a:lstStyle/>
          <a:p>
            <a:pPr algn="ctr"/>
            <a:r>
              <a:rPr lang="en-US" altLang="en-US" sz="4000" b="0" dirty="0">
                <a:effectLst>
                  <a:outerShdw blurRad="38100" dist="38100" dir="2700000" algn="tl">
                    <a:srgbClr val="000000"/>
                  </a:outerShdw>
                </a:effectLst>
              </a:rPr>
              <a:t>Vegetative Practices for Erosion and Sedimentation Control</a:t>
            </a:r>
            <a:r>
              <a:rPr lang="en-US" altLang="en-US" sz="4000" b="0" dirty="0">
                <a:solidFill>
                  <a:srgbClr val="FFFF00"/>
                </a:solidFill>
                <a:effectLst>
                  <a:outerShdw blurRad="38100" dist="38100" dir="2700000" algn="tl">
                    <a:srgbClr val="000000"/>
                  </a:outerShdw>
                </a:effectLst>
                <a:latin typeface="Comic Sans MS" charset="0"/>
              </a:rPr>
              <a:t/>
            </a:r>
            <a:br>
              <a:rPr lang="en-US" altLang="en-US" sz="4000" b="0" dirty="0">
                <a:solidFill>
                  <a:srgbClr val="FFFF00"/>
                </a:solidFill>
                <a:effectLst>
                  <a:outerShdw blurRad="38100" dist="38100" dir="2700000" algn="tl">
                    <a:srgbClr val="000000"/>
                  </a:outerShdw>
                </a:effectLst>
                <a:latin typeface="Comic Sans MS" charset="0"/>
              </a:rPr>
            </a:br>
            <a:r>
              <a:rPr lang="en-US" altLang="en-US" sz="4000" b="0" dirty="0">
                <a:solidFill>
                  <a:srgbClr val="FFFF00"/>
                </a:solidFill>
                <a:effectLst>
                  <a:outerShdw blurRad="38100" dist="38100" dir="2700000" algn="tl">
                    <a:srgbClr val="000000"/>
                  </a:outerShdw>
                </a:effectLst>
                <a:latin typeface="Comic Sans MS" charset="0"/>
              </a:rPr>
              <a:t/>
            </a:r>
            <a:br>
              <a:rPr lang="en-US" altLang="en-US" sz="4000" b="0" dirty="0">
                <a:solidFill>
                  <a:srgbClr val="FFFF00"/>
                </a:solidFill>
                <a:effectLst>
                  <a:outerShdw blurRad="38100" dist="38100" dir="2700000" algn="tl">
                    <a:srgbClr val="000000"/>
                  </a:outerShdw>
                </a:effectLst>
                <a:latin typeface="Comic Sans MS" charset="0"/>
              </a:rPr>
            </a:br>
            <a:r>
              <a:rPr lang="en-US" altLang="en-US" sz="4000" b="0" dirty="0">
                <a:solidFill>
                  <a:srgbClr val="FF3300"/>
                </a:solidFill>
                <a:effectLst>
                  <a:outerShdw blurRad="38100" dist="38100" dir="2700000" algn="tl">
                    <a:srgbClr val="000000"/>
                  </a:outerShdw>
                </a:effectLst>
                <a:latin typeface="Comic Sans MS" charset="0"/>
              </a:rPr>
              <a:t/>
            </a:r>
            <a:br>
              <a:rPr lang="en-US" altLang="en-US" sz="4000" b="0" dirty="0">
                <a:solidFill>
                  <a:srgbClr val="FF3300"/>
                </a:solidFill>
                <a:effectLst>
                  <a:outerShdw blurRad="38100" dist="38100" dir="2700000" algn="tl">
                    <a:srgbClr val="000000"/>
                  </a:outerShdw>
                </a:effectLst>
                <a:latin typeface="Comic Sans MS" charset="0"/>
              </a:rPr>
            </a:br>
            <a:endParaRPr lang="en-US" altLang="en-US" sz="4000" b="0" dirty="0">
              <a:solidFill>
                <a:srgbClr val="FF3300"/>
              </a:solidFill>
              <a:effectLst>
                <a:outerShdw blurRad="38100" dist="38100" dir="2700000" algn="tl">
                  <a:srgbClr val="000000"/>
                </a:outerShdw>
              </a:effectLst>
              <a:latin typeface="Comic Sans MS" charset="0"/>
            </a:endParaRPr>
          </a:p>
        </p:txBody>
      </p:sp>
      <p:sp>
        <p:nvSpPr>
          <p:cNvPr id="106499" name="Text Box 1027"/>
          <p:cNvSpPr txBox="1">
            <a:spLocks noChangeArrowheads="1"/>
          </p:cNvSpPr>
          <p:nvPr/>
        </p:nvSpPr>
        <p:spPr bwMode="auto">
          <a:xfrm>
            <a:off x="3641725" y="4078288"/>
            <a:ext cx="3216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00000"/>
              </a:lnSpc>
              <a:spcBef>
                <a:spcPct val="0"/>
              </a:spcBef>
            </a:pPr>
            <a:endParaRPr lang="en-US" altLang="en-US" sz="2400">
              <a:solidFill>
                <a:schemeClr val="tx1"/>
              </a:solidFill>
              <a:latin typeface="Times New Roman" charset="0"/>
            </a:endParaRPr>
          </a:p>
        </p:txBody>
      </p:sp>
      <p:sp>
        <p:nvSpPr>
          <p:cNvPr id="106500" name="Text Box 1028"/>
          <p:cNvSpPr txBox="1">
            <a:spLocks noChangeArrowheads="1"/>
          </p:cNvSpPr>
          <p:nvPr/>
        </p:nvSpPr>
        <p:spPr bwMode="auto">
          <a:xfrm>
            <a:off x="3565525" y="38496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00000"/>
              </a:lnSpc>
              <a:spcBef>
                <a:spcPct val="0"/>
              </a:spcBef>
            </a:pPr>
            <a:endParaRPr lang="en-US" altLang="en-US" sz="2400">
              <a:solidFill>
                <a:schemeClr val="tx1"/>
              </a:solidFill>
              <a:latin typeface="Times New Roman" charset="0"/>
            </a:endParaRPr>
          </a:p>
        </p:txBody>
      </p:sp>
      <p:sp>
        <p:nvSpPr>
          <p:cNvPr id="106502" name="Text Box 1030"/>
          <p:cNvSpPr txBox="1">
            <a:spLocks noChangeArrowheads="1"/>
          </p:cNvSpPr>
          <p:nvPr/>
        </p:nvSpPr>
        <p:spPr bwMode="auto">
          <a:xfrm>
            <a:off x="457200" y="3505200"/>
            <a:ext cx="42672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100000"/>
              </a:lnSpc>
              <a:spcBef>
                <a:spcPct val="0"/>
              </a:spcBef>
            </a:pPr>
            <a:r>
              <a:rPr lang="en-US" altLang="en-US" sz="2000" b="1"/>
              <a:t>Level IA: Fundamentals Seminar</a:t>
            </a:r>
          </a:p>
          <a:p>
            <a:pPr algn="ctr">
              <a:lnSpc>
                <a:spcPct val="100000"/>
              </a:lnSpc>
              <a:spcBef>
                <a:spcPct val="0"/>
              </a:spcBef>
            </a:pPr>
            <a:r>
              <a:rPr lang="en-US" altLang="en-US" sz="2000" b="1"/>
              <a:t> </a:t>
            </a:r>
          </a:p>
          <a:p>
            <a:pPr algn="ctr">
              <a:lnSpc>
                <a:spcPct val="100000"/>
              </a:lnSpc>
              <a:spcBef>
                <a:spcPct val="0"/>
              </a:spcBef>
            </a:pPr>
            <a:r>
              <a:rPr lang="en-US" altLang="en-US" sz="2000"/>
              <a:t>Education and Training Certification </a:t>
            </a:r>
          </a:p>
          <a:p>
            <a:pPr algn="ctr">
              <a:lnSpc>
                <a:spcPct val="100000"/>
              </a:lnSpc>
              <a:spcBef>
                <a:spcPct val="0"/>
              </a:spcBef>
            </a:pPr>
            <a:r>
              <a:rPr lang="en-US" altLang="en-US" sz="2000"/>
              <a:t>Requirements for Persons Involved with Land Disturbing Activities</a:t>
            </a:r>
          </a:p>
          <a:p>
            <a:pPr algn="ctr">
              <a:lnSpc>
                <a:spcPct val="100000"/>
              </a:lnSpc>
              <a:spcBef>
                <a:spcPct val="0"/>
              </a:spcBef>
            </a:pPr>
            <a:endParaRPr lang="en-US" altLang="en-US" sz="2000" i="1"/>
          </a:p>
          <a:p>
            <a:pPr algn="ctr">
              <a:lnSpc>
                <a:spcPct val="100000"/>
              </a:lnSpc>
              <a:spcBef>
                <a:spcPct val="0"/>
              </a:spcBef>
            </a:pPr>
            <a:endParaRPr lang="en-US" altLang="en-US" sz="2000">
              <a:solidFill>
                <a:srgbClr val="FFFF00"/>
              </a:solidFill>
            </a:endParaRPr>
          </a:p>
        </p:txBody>
      </p:sp>
      <p:sp>
        <p:nvSpPr>
          <p:cNvPr id="106503" name="Text Box 1031"/>
          <p:cNvSpPr txBox="1">
            <a:spLocks noChangeArrowheads="1"/>
          </p:cNvSpPr>
          <p:nvPr/>
        </p:nvSpPr>
        <p:spPr bwMode="auto">
          <a:xfrm>
            <a:off x="1127125" y="47640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00000"/>
              </a:lnSpc>
              <a:spcBef>
                <a:spcPct val="0"/>
              </a:spcBef>
            </a:pPr>
            <a:endParaRPr lang="en-US" altLang="en-US" sz="2400">
              <a:solidFill>
                <a:schemeClr val="tx1"/>
              </a:solidFill>
              <a:latin typeface="Times New Roman" charset="0"/>
            </a:endParaRPr>
          </a:p>
        </p:txBody>
      </p:sp>
      <p:sp>
        <p:nvSpPr>
          <p:cNvPr id="106504" name="Text Box 1032"/>
          <p:cNvSpPr txBox="1">
            <a:spLocks noChangeArrowheads="1"/>
          </p:cNvSpPr>
          <p:nvPr/>
        </p:nvSpPr>
        <p:spPr bwMode="auto">
          <a:xfrm>
            <a:off x="593725" y="41544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00000"/>
              </a:lnSpc>
              <a:spcBef>
                <a:spcPct val="0"/>
              </a:spcBef>
            </a:pPr>
            <a:endParaRPr lang="en-US" altLang="en-US" sz="2400">
              <a:solidFill>
                <a:schemeClr val="tx1"/>
              </a:solidFill>
              <a:latin typeface="Times New Roman" charset="0"/>
            </a:endParaRPr>
          </a:p>
        </p:txBody>
      </p:sp>
      <p:pic>
        <p:nvPicPr>
          <p:cNvPr id="106510" name="Picture 1038" descr="Athens Bypass roadb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276600"/>
            <a:ext cx="3565525" cy="2408238"/>
          </a:xfrm>
          <a:prstGeom prst="rect">
            <a:avLst/>
          </a:prstGeom>
          <a:noFill/>
          <a:extLst>
            <a:ext uri="{909E8E84-426E-40DD-AFC4-6F175D3DCCD1}">
              <a14:hiddenFill xmlns:a14="http://schemas.microsoft.com/office/drawing/2010/main">
                <a:solidFill>
                  <a:srgbClr val="FFFFFF"/>
                </a:solidFill>
              </a14:hiddenFill>
            </a:ext>
          </a:extLst>
        </p:spPr>
      </p:pic>
      <p:sp>
        <p:nvSpPr>
          <p:cNvPr id="106511" name="Text Box 1039"/>
          <p:cNvSpPr txBox="1">
            <a:spLocks noChangeArrowheads="1"/>
          </p:cNvSpPr>
          <p:nvPr/>
        </p:nvSpPr>
        <p:spPr bwMode="auto">
          <a:xfrm>
            <a:off x="7010400" y="6400800"/>
            <a:ext cx="1905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100000"/>
              </a:lnSpc>
              <a:spcBef>
                <a:spcPct val="50000"/>
              </a:spcBef>
            </a:pPr>
            <a:r>
              <a:rPr lang="en-US" altLang="en-US" sz="1200">
                <a:solidFill>
                  <a:srgbClr val="829848"/>
                </a:solidFill>
              </a:rPr>
              <a:t>Issued September 2005</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ext Box 2"/>
          <p:cNvSpPr txBox="1">
            <a:spLocks noChangeArrowheads="1"/>
          </p:cNvSpPr>
          <p:nvPr/>
        </p:nvSpPr>
        <p:spPr bwMode="auto">
          <a:xfrm>
            <a:off x="2103438" y="300038"/>
            <a:ext cx="7040562" cy="277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100000"/>
              </a:lnSpc>
              <a:spcBef>
                <a:spcPct val="0"/>
              </a:spcBef>
            </a:pPr>
            <a:r>
              <a:rPr lang="en-US" altLang="en-US" sz="4800" b="1">
                <a:solidFill>
                  <a:srgbClr val="829848"/>
                </a:solidFill>
                <a:latin typeface="Calisto MT" charset="0"/>
              </a:rPr>
              <a:t>Buffer Zone</a:t>
            </a:r>
          </a:p>
          <a:p>
            <a:pPr eaLnBrk="1" hangingPunct="1">
              <a:lnSpc>
                <a:spcPct val="100000"/>
              </a:lnSpc>
              <a:spcBef>
                <a:spcPct val="0"/>
              </a:spcBef>
            </a:pPr>
            <a:r>
              <a:rPr lang="en-US" altLang="en-US" sz="2400"/>
              <a:t>Undisturbed or planted vegetative strip</a:t>
            </a:r>
          </a:p>
          <a:p>
            <a:pPr eaLnBrk="1" hangingPunct="1">
              <a:lnSpc>
                <a:spcPct val="100000"/>
              </a:lnSpc>
              <a:spcBef>
                <a:spcPct val="0"/>
              </a:spcBef>
            </a:pPr>
            <a:endParaRPr lang="en-US" altLang="en-US" sz="2400"/>
          </a:p>
          <a:p>
            <a:pPr eaLnBrk="1" hangingPunct="1">
              <a:lnSpc>
                <a:spcPct val="100000"/>
              </a:lnSpc>
              <a:spcBef>
                <a:spcPct val="0"/>
              </a:spcBef>
              <a:buFontTx/>
              <a:buChar char="•"/>
            </a:pPr>
            <a:r>
              <a:rPr lang="en-US" altLang="en-US" u="sng"/>
              <a:t>General Buffer</a:t>
            </a:r>
            <a:r>
              <a:rPr lang="en-US" altLang="en-US"/>
              <a:t> – surround sites</a:t>
            </a:r>
          </a:p>
          <a:p>
            <a:pPr eaLnBrk="1" hangingPunct="1">
              <a:lnSpc>
                <a:spcPct val="100000"/>
              </a:lnSpc>
              <a:spcBef>
                <a:spcPct val="0"/>
              </a:spcBef>
              <a:buFontTx/>
              <a:buChar char="•"/>
            </a:pPr>
            <a:r>
              <a:rPr lang="en-US" altLang="en-US" u="sng"/>
              <a:t>Vegetated Stream Buffer</a:t>
            </a:r>
            <a:r>
              <a:rPr lang="en-US" altLang="en-US"/>
              <a:t> – border streams</a:t>
            </a:r>
            <a:r>
              <a:rPr lang="en-US" altLang="en-US" sz="2400"/>
              <a:t> </a:t>
            </a:r>
          </a:p>
          <a:p>
            <a:pPr eaLnBrk="1" hangingPunct="1">
              <a:lnSpc>
                <a:spcPct val="100000"/>
              </a:lnSpc>
              <a:spcBef>
                <a:spcPct val="0"/>
              </a:spcBef>
            </a:pPr>
            <a:endParaRPr lang="en-US" altLang="en-US" sz="2400"/>
          </a:p>
        </p:txBody>
      </p:sp>
      <p:sp>
        <p:nvSpPr>
          <p:cNvPr id="211971" name="Text Box 3"/>
          <p:cNvSpPr txBox="1">
            <a:spLocks noChangeArrowheads="1"/>
          </p:cNvSpPr>
          <p:nvPr/>
        </p:nvSpPr>
        <p:spPr bwMode="auto">
          <a:xfrm>
            <a:off x="228600" y="3048000"/>
            <a:ext cx="8915400"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100000"/>
              </a:lnSpc>
              <a:spcBef>
                <a:spcPct val="0"/>
              </a:spcBef>
              <a:buFontTx/>
              <a:buChar char="•"/>
            </a:pPr>
            <a:r>
              <a:rPr lang="en-US" altLang="en-US" sz="2400"/>
              <a:t>Filter sediment &amp; other pollutants</a:t>
            </a:r>
          </a:p>
          <a:p>
            <a:pPr eaLnBrk="1" hangingPunct="1">
              <a:lnSpc>
                <a:spcPct val="100000"/>
              </a:lnSpc>
              <a:spcBef>
                <a:spcPct val="0"/>
              </a:spcBef>
              <a:buFontTx/>
              <a:buChar char="•"/>
            </a:pPr>
            <a:r>
              <a:rPr lang="en-US" altLang="en-US" sz="2400"/>
              <a:t>Reduce runoff velocities</a:t>
            </a:r>
          </a:p>
          <a:p>
            <a:pPr eaLnBrk="1" hangingPunct="1">
              <a:lnSpc>
                <a:spcPct val="100000"/>
              </a:lnSpc>
              <a:spcBef>
                <a:spcPct val="0"/>
              </a:spcBef>
              <a:buFontTx/>
              <a:buChar char="•"/>
            </a:pPr>
            <a:r>
              <a:rPr lang="en-US" altLang="en-US" sz="2400"/>
              <a:t>Stabilize stream banks</a:t>
            </a:r>
          </a:p>
          <a:p>
            <a:pPr eaLnBrk="1" hangingPunct="1">
              <a:lnSpc>
                <a:spcPct val="100000"/>
              </a:lnSpc>
              <a:spcBef>
                <a:spcPct val="0"/>
              </a:spcBef>
              <a:buFontTx/>
              <a:buChar char="•"/>
            </a:pPr>
            <a:r>
              <a:rPr lang="en-US" altLang="en-US" sz="2400"/>
              <a:t>Provide flood protection</a:t>
            </a:r>
            <a:r>
              <a:rPr lang="en-US" altLang="en-US" sz="2400">
                <a:solidFill>
                  <a:schemeClr val="bg1"/>
                </a:solidFill>
              </a:rPr>
              <a:t> </a:t>
            </a:r>
          </a:p>
          <a:p>
            <a:pPr eaLnBrk="1" hangingPunct="1">
              <a:lnSpc>
                <a:spcPct val="100000"/>
              </a:lnSpc>
              <a:spcBef>
                <a:spcPct val="0"/>
              </a:spcBef>
              <a:buFontTx/>
              <a:buChar char="•"/>
            </a:pPr>
            <a:r>
              <a:rPr lang="en-US" altLang="en-US" sz="2400"/>
              <a:t>Improve fish/wildlife habitat</a:t>
            </a:r>
          </a:p>
          <a:p>
            <a:pPr eaLnBrk="1" hangingPunct="1">
              <a:lnSpc>
                <a:spcPct val="100000"/>
              </a:lnSpc>
              <a:spcBef>
                <a:spcPct val="0"/>
              </a:spcBef>
              <a:buFontTx/>
              <a:buChar char="•"/>
            </a:pPr>
            <a:r>
              <a:rPr lang="en-US" altLang="en-US" sz="2400"/>
              <a:t>Reduce construction noise </a:t>
            </a:r>
          </a:p>
          <a:p>
            <a:pPr eaLnBrk="1" hangingPunct="1">
              <a:lnSpc>
                <a:spcPct val="100000"/>
              </a:lnSpc>
              <a:spcBef>
                <a:spcPct val="0"/>
              </a:spcBef>
              <a:buFontTx/>
              <a:buChar char="•"/>
            </a:pPr>
            <a:r>
              <a:rPr lang="en-US" altLang="en-US" sz="2400"/>
              <a:t>Improve aesthetics</a:t>
            </a:r>
            <a:endParaRPr lang="en-US" altLang="en-US"/>
          </a:p>
          <a:p>
            <a:pPr eaLnBrk="1" hangingPunct="1">
              <a:lnSpc>
                <a:spcPct val="100000"/>
              </a:lnSpc>
              <a:spcBef>
                <a:spcPct val="0"/>
              </a:spcBef>
              <a:buFontTx/>
              <a:buChar char="•"/>
            </a:pPr>
            <a:endParaRPr lang="en-US" altLang="en-US"/>
          </a:p>
          <a:p>
            <a:pPr eaLnBrk="1" hangingPunct="1">
              <a:lnSpc>
                <a:spcPct val="100000"/>
              </a:lnSpc>
              <a:spcBef>
                <a:spcPct val="0"/>
              </a:spcBef>
              <a:buFontTx/>
              <a:buChar char="•"/>
            </a:pPr>
            <a:endParaRPr lang="en-US" altLang="en-US">
              <a:solidFill>
                <a:schemeClr val="bg1"/>
              </a:solidFill>
              <a:latin typeface="Times New Roman" charset="0"/>
            </a:endParaRPr>
          </a:p>
          <a:p>
            <a:pPr eaLnBrk="1" hangingPunct="1">
              <a:lnSpc>
                <a:spcPct val="100000"/>
              </a:lnSpc>
              <a:spcBef>
                <a:spcPct val="0"/>
              </a:spcBef>
              <a:buFontTx/>
              <a:buChar char="•"/>
            </a:pPr>
            <a:endParaRPr lang="en-US" altLang="en-US" sz="900">
              <a:solidFill>
                <a:schemeClr val="bg1"/>
              </a:solidFill>
              <a:latin typeface="Times New Roman" charset="0"/>
            </a:endParaRPr>
          </a:p>
        </p:txBody>
      </p:sp>
      <p:sp>
        <p:nvSpPr>
          <p:cNvPr id="211972" name="Text Box 4"/>
          <p:cNvSpPr txBox="1">
            <a:spLocks noChangeArrowheads="1"/>
          </p:cNvSpPr>
          <p:nvPr/>
        </p:nvSpPr>
        <p:spPr bwMode="auto">
          <a:xfrm>
            <a:off x="533400" y="539750"/>
            <a:ext cx="1209675" cy="1320800"/>
          </a:xfrm>
          <a:prstGeom prst="rect">
            <a:avLst/>
          </a:prstGeom>
          <a:noFill/>
          <a:ln w="9525">
            <a:solidFill>
              <a:srgbClr val="82984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100000"/>
              </a:lnSpc>
              <a:spcBef>
                <a:spcPct val="0"/>
              </a:spcBef>
            </a:pPr>
            <a:r>
              <a:rPr lang="en-US" altLang="en-US" sz="8000">
                <a:latin typeface="Calisto MT" charset="0"/>
              </a:rPr>
              <a:t>Bf</a:t>
            </a:r>
          </a:p>
        </p:txBody>
      </p:sp>
      <p:sp>
        <p:nvSpPr>
          <p:cNvPr id="211973" name="Text Box 5"/>
          <p:cNvSpPr txBox="1">
            <a:spLocks noChangeArrowheads="1"/>
          </p:cNvSpPr>
          <p:nvPr/>
        </p:nvSpPr>
        <p:spPr bwMode="auto">
          <a:xfrm>
            <a:off x="6005513" y="3806825"/>
            <a:ext cx="180975"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20000"/>
              </a:spcBef>
            </a:pPr>
            <a:endParaRPr lang="en-US" altLang="en-US" sz="2800">
              <a:solidFill>
                <a:srgbClr val="FA1A2A"/>
              </a:solidFill>
              <a:latin typeface="Arial" charset="0"/>
            </a:endParaRPr>
          </a:p>
        </p:txBody>
      </p:sp>
      <p:pic>
        <p:nvPicPr>
          <p:cNvPr id="211978" name="Picture 10" descr="buffer zone from the manu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971800"/>
            <a:ext cx="3733800" cy="2703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a:xfrm>
            <a:off x="762000" y="304800"/>
            <a:ext cx="7772400" cy="1143000"/>
          </a:xfrm>
        </p:spPr>
        <p:txBody>
          <a:bodyPr/>
          <a:lstStyle/>
          <a:p>
            <a:r>
              <a:rPr lang="en-US" altLang="en-US" sz="4000"/>
              <a:t>Buffer Specifications are Based on </a:t>
            </a:r>
            <a:br>
              <a:rPr lang="en-US" altLang="en-US" sz="4000"/>
            </a:br>
            <a:r>
              <a:rPr lang="en-US" altLang="en-US" sz="4000"/>
              <a:t>Site Conditions</a:t>
            </a:r>
          </a:p>
        </p:txBody>
      </p:sp>
      <p:sp>
        <p:nvSpPr>
          <p:cNvPr id="317443" name="Rectangle 3"/>
          <p:cNvSpPr>
            <a:spLocks noGrp="1" noChangeArrowheads="1"/>
          </p:cNvSpPr>
          <p:nvPr>
            <p:ph type="body" idx="1"/>
          </p:nvPr>
        </p:nvSpPr>
        <p:spPr>
          <a:xfrm>
            <a:off x="685800" y="1676400"/>
            <a:ext cx="7772400" cy="4572000"/>
          </a:xfrm>
          <a:noFill/>
          <a:ln/>
          <a:extLst>
            <a:ext uri="{91240B29-F687-4F45-9708-019B960494DF}">
              <a14:hiddenLine xmlns:a14="http://schemas.microsoft.com/office/drawing/2010/main" w="9525">
                <a:solidFill>
                  <a:srgbClr val="996600"/>
                </a:solidFill>
                <a:miter lim="800000"/>
                <a:headEnd/>
                <a:tailEnd/>
              </a14:hiddenLine>
            </a:ext>
          </a:extLst>
        </p:spPr>
        <p:txBody>
          <a:bodyPr/>
          <a:lstStyle/>
          <a:p>
            <a:pPr lvl="1"/>
            <a:r>
              <a:rPr lang="en-US" altLang="en-US"/>
              <a:t>Purpose</a:t>
            </a:r>
          </a:p>
          <a:p>
            <a:pPr lvl="1"/>
            <a:r>
              <a:rPr lang="en-US" altLang="en-US"/>
              <a:t>Topography</a:t>
            </a:r>
          </a:p>
          <a:p>
            <a:pPr lvl="1"/>
            <a:r>
              <a:rPr lang="en-US" altLang="en-US"/>
              <a:t>Watershed size</a:t>
            </a:r>
          </a:p>
          <a:p>
            <a:pPr lvl="1"/>
            <a:r>
              <a:rPr lang="en-US" altLang="en-US"/>
              <a:t>Stream size</a:t>
            </a:r>
          </a:p>
          <a:p>
            <a:pPr lvl="1"/>
            <a:r>
              <a:rPr lang="en-US" altLang="en-US"/>
              <a:t>Trout stream</a:t>
            </a:r>
          </a:p>
          <a:p>
            <a:pPr lvl="1"/>
            <a:r>
              <a:rPr lang="en-US" altLang="en-US"/>
              <a:t>Maintenance</a:t>
            </a:r>
          </a:p>
          <a:p>
            <a:pPr lvl="1">
              <a:buFontTx/>
              <a:buNone/>
            </a:pPr>
            <a:endParaRPr lang="en-US" altLang="en-US"/>
          </a:p>
          <a:p>
            <a:pPr lvl="1"/>
            <a:endParaRPr lang="en-US" altLang="en-US"/>
          </a:p>
        </p:txBody>
      </p:sp>
      <p:pic>
        <p:nvPicPr>
          <p:cNvPr id="317445" name="Picture 5" descr="Rockdale stream buffer3 06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828800"/>
            <a:ext cx="4191000" cy="275272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Text Box 2"/>
          <p:cNvSpPr txBox="1">
            <a:spLocks noChangeArrowheads="1"/>
          </p:cNvSpPr>
          <p:nvPr/>
        </p:nvSpPr>
        <p:spPr bwMode="auto">
          <a:xfrm>
            <a:off x="2103438" y="457200"/>
            <a:ext cx="7040562"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100000"/>
              </a:lnSpc>
              <a:spcBef>
                <a:spcPct val="0"/>
              </a:spcBef>
            </a:pPr>
            <a:r>
              <a:rPr lang="en-US" altLang="en-US" sz="4000" b="1">
                <a:solidFill>
                  <a:srgbClr val="829848"/>
                </a:solidFill>
                <a:latin typeface="Calisto MT" charset="0"/>
              </a:rPr>
              <a:t>Coastal Dune Stabilization              (with Vegetation)</a:t>
            </a:r>
          </a:p>
        </p:txBody>
      </p:sp>
      <p:sp>
        <p:nvSpPr>
          <p:cNvPr id="369667" name="Text Box 3"/>
          <p:cNvSpPr txBox="1">
            <a:spLocks noChangeArrowheads="1"/>
          </p:cNvSpPr>
          <p:nvPr/>
        </p:nvSpPr>
        <p:spPr bwMode="auto">
          <a:xfrm>
            <a:off x="228600" y="1828800"/>
            <a:ext cx="8915400" cy="583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100000"/>
              </a:lnSpc>
              <a:spcBef>
                <a:spcPct val="0"/>
              </a:spcBef>
            </a:pPr>
            <a:r>
              <a:rPr lang="en-US" altLang="en-US" sz="3600"/>
              <a:t>Planting vegetation on </a:t>
            </a:r>
          </a:p>
          <a:p>
            <a:pPr eaLnBrk="1" hangingPunct="1">
              <a:lnSpc>
                <a:spcPct val="100000"/>
              </a:lnSpc>
              <a:spcBef>
                <a:spcPct val="0"/>
              </a:spcBef>
            </a:pPr>
            <a:r>
              <a:rPr lang="en-US" altLang="en-US" sz="3600"/>
              <a:t>denuded, constructed, </a:t>
            </a:r>
          </a:p>
          <a:p>
            <a:pPr eaLnBrk="1" hangingPunct="1">
              <a:lnSpc>
                <a:spcPct val="100000"/>
              </a:lnSpc>
              <a:spcBef>
                <a:spcPct val="0"/>
              </a:spcBef>
            </a:pPr>
            <a:r>
              <a:rPr lang="en-US" altLang="en-US" sz="3600"/>
              <a:t>or re-nourished dunes</a:t>
            </a:r>
            <a:endParaRPr lang="en-US" altLang="en-US" sz="3600">
              <a:solidFill>
                <a:srgbClr val="FFFF00"/>
              </a:solidFill>
            </a:endParaRPr>
          </a:p>
          <a:p>
            <a:pPr eaLnBrk="1" hangingPunct="1">
              <a:lnSpc>
                <a:spcPct val="100000"/>
              </a:lnSpc>
              <a:spcBef>
                <a:spcPct val="0"/>
              </a:spcBef>
              <a:buFontTx/>
              <a:buChar char="•"/>
            </a:pPr>
            <a:endParaRPr lang="en-US" altLang="en-US">
              <a:solidFill>
                <a:srgbClr val="829848"/>
              </a:solidFill>
            </a:endParaRPr>
          </a:p>
          <a:p>
            <a:pPr eaLnBrk="1" hangingPunct="1">
              <a:lnSpc>
                <a:spcPct val="100000"/>
              </a:lnSpc>
              <a:spcBef>
                <a:spcPct val="0"/>
              </a:spcBef>
              <a:buFontTx/>
              <a:buChar char="•"/>
            </a:pPr>
            <a:r>
              <a:rPr lang="en-US" altLang="en-US" sz="2400">
                <a:solidFill>
                  <a:srgbClr val="829848"/>
                </a:solidFill>
              </a:rPr>
              <a:t>Permits (local/state/federal)</a:t>
            </a:r>
          </a:p>
          <a:p>
            <a:pPr eaLnBrk="1" hangingPunct="1">
              <a:lnSpc>
                <a:spcPct val="100000"/>
              </a:lnSpc>
              <a:spcBef>
                <a:spcPct val="0"/>
              </a:spcBef>
              <a:buFontTx/>
              <a:buChar char="•"/>
            </a:pPr>
            <a:r>
              <a:rPr lang="en-US" altLang="en-US" sz="2400">
                <a:solidFill>
                  <a:srgbClr val="829848"/>
                </a:solidFill>
              </a:rPr>
              <a:t>Fertilization</a:t>
            </a:r>
          </a:p>
          <a:p>
            <a:pPr eaLnBrk="1" hangingPunct="1">
              <a:lnSpc>
                <a:spcPct val="100000"/>
              </a:lnSpc>
              <a:spcBef>
                <a:spcPct val="0"/>
              </a:spcBef>
              <a:buFontTx/>
              <a:buChar char="•"/>
            </a:pPr>
            <a:r>
              <a:rPr lang="en-US" altLang="en-US" sz="2400">
                <a:solidFill>
                  <a:srgbClr val="829848"/>
                </a:solidFill>
              </a:rPr>
              <a:t>Planting</a:t>
            </a:r>
          </a:p>
          <a:p>
            <a:pPr eaLnBrk="1" hangingPunct="1">
              <a:lnSpc>
                <a:spcPct val="100000"/>
              </a:lnSpc>
              <a:spcBef>
                <a:spcPct val="0"/>
              </a:spcBef>
              <a:buFontTx/>
              <a:buChar char="•"/>
            </a:pPr>
            <a:r>
              <a:rPr lang="en-US" altLang="en-US" sz="2400">
                <a:solidFill>
                  <a:srgbClr val="829848"/>
                </a:solidFill>
              </a:rPr>
              <a:t>Irrigation</a:t>
            </a:r>
          </a:p>
          <a:p>
            <a:pPr eaLnBrk="1" hangingPunct="1">
              <a:lnSpc>
                <a:spcPct val="100000"/>
              </a:lnSpc>
              <a:spcBef>
                <a:spcPct val="0"/>
              </a:spcBef>
              <a:buFontTx/>
              <a:buChar char="•"/>
            </a:pPr>
            <a:r>
              <a:rPr lang="en-US" altLang="en-US" sz="2400">
                <a:solidFill>
                  <a:srgbClr val="829848"/>
                </a:solidFill>
              </a:rPr>
              <a:t>Sand fences</a:t>
            </a:r>
          </a:p>
          <a:p>
            <a:pPr eaLnBrk="1" hangingPunct="1">
              <a:lnSpc>
                <a:spcPct val="100000"/>
              </a:lnSpc>
              <a:spcBef>
                <a:spcPct val="0"/>
              </a:spcBef>
              <a:buFontTx/>
              <a:buChar char="•"/>
            </a:pPr>
            <a:r>
              <a:rPr lang="en-US" altLang="en-US" sz="2400">
                <a:solidFill>
                  <a:srgbClr val="829848"/>
                </a:solidFill>
              </a:rPr>
              <a:t>Maintenance</a:t>
            </a:r>
          </a:p>
          <a:p>
            <a:pPr eaLnBrk="1" hangingPunct="1">
              <a:lnSpc>
                <a:spcPct val="100000"/>
              </a:lnSpc>
              <a:spcBef>
                <a:spcPct val="0"/>
              </a:spcBef>
              <a:buFontTx/>
              <a:buChar char="•"/>
            </a:pPr>
            <a:r>
              <a:rPr lang="en-US" altLang="en-US" sz="2400">
                <a:solidFill>
                  <a:srgbClr val="829848"/>
                </a:solidFill>
              </a:rPr>
              <a:t>Protection from traffic</a:t>
            </a:r>
          </a:p>
          <a:p>
            <a:pPr eaLnBrk="1" hangingPunct="1">
              <a:lnSpc>
                <a:spcPct val="100000"/>
              </a:lnSpc>
              <a:spcBef>
                <a:spcPct val="0"/>
              </a:spcBef>
              <a:buFontTx/>
              <a:buChar char="•"/>
            </a:pPr>
            <a:endParaRPr lang="en-US" altLang="en-US">
              <a:solidFill>
                <a:srgbClr val="829848"/>
              </a:solidFill>
            </a:endParaRPr>
          </a:p>
          <a:p>
            <a:pPr eaLnBrk="1" hangingPunct="1">
              <a:lnSpc>
                <a:spcPct val="100000"/>
              </a:lnSpc>
              <a:spcBef>
                <a:spcPct val="0"/>
              </a:spcBef>
              <a:buFontTx/>
              <a:buChar char="•"/>
            </a:pPr>
            <a:endParaRPr lang="en-US" altLang="en-US" sz="900">
              <a:solidFill>
                <a:srgbClr val="829848"/>
              </a:solidFill>
              <a:latin typeface="Times New Roman" charset="0"/>
            </a:endParaRPr>
          </a:p>
          <a:p>
            <a:pPr eaLnBrk="1" hangingPunct="1">
              <a:lnSpc>
                <a:spcPct val="100000"/>
              </a:lnSpc>
              <a:spcBef>
                <a:spcPct val="0"/>
              </a:spcBef>
              <a:buFontTx/>
              <a:buChar char="•"/>
            </a:pPr>
            <a:endParaRPr lang="en-US" altLang="en-US" sz="900">
              <a:solidFill>
                <a:schemeClr val="bg1"/>
              </a:solidFill>
              <a:latin typeface="Times New Roman" charset="0"/>
            </a:endParaRPr>
          </a:p>
          <a:p>
            <a:pPr eaLnBrk="1" hangingPunct="1">
              <a:lnSpc>
                <a:spcPct val="100000"/>
              </a:lnSpc>
              <a:spcBef>
                <a:spcPct val="0"/>
              </a:spcBef>
              <a:buFontTx/>
              <a:buChar char="•"/>
            </a:pPr>
            <a:endParaRPr lang="en-US" altLang="en-US" sz="900">
              <a:solidFill>
                <a:srgbClr val="FFFF00"/>
              </a:solidFill>
              <a:latin typeface="Times New Roman" charset="0"/>
            </a:endParaRPr>
          </a:p>
          <a:p>
            <a:pPr eaLnBrk="1" hangingPunct="1">
              <a:lnSpc>
                <a:spcPct val="100000"/>
              </a:lnSpc>
              <a:spcBef>
                <a:spcPct val="0"/>
              </a:spcBef>
            </a:pPr>
            <a:endParaRPr lang="en-US" altLang="en-US" sz="900">
              <a:solidFill>
                <a:srgbClr val="FFFF00"/>
              </a:solidFill>
              <a:latin typeface="Times New Roman" charset="0"/>
            </a:endParaRPr>
          </a:p>
          <a:p>
            <a:pPr eaLnBrk="1" hangingPunct="1">
              <a:lnSpc>
                <a:spcPct val="100000"/>
              </a:lnSpc>
              <a:spcBef>
                <a:spcPct val="0"/>
              </a:spcBef>
            </a:pPr>
            <a:endParaRPr lang="en-US" altLang="en-US" sz="900">
              <a:solidFill>
                <a:srgbClr val="FFFF00"/>
              </a:solidFill>
              <a:latin typeface="Times New Roman" charset="0"/>
            </a:endParaRPr>
          </a:p>
        </p:txBody>
      </p:sp>
      <p:sp>
        <p:nvSpPr>
          <p:cNvPr id="369668" name="Text Box 4"/>
          <p:cNvSpPr txBox="1">
            <a:spLocks noChangeArrowheads="1"/>
          </p:cNvSpPr>
          <p:nvPr/>
        </p:nvSpPr>
        <p:spPr bwMode="auto">
          <a:xfrm>
            <a:off x="685800" y="387350"/>
            <a:ext cx="1266825" cy="1320800"/>
          </a:xfrm>
          <a:prstGeom prst="rect">
            <a:avLst/>
          </a:prstGeom>
          <a:noFill/>
          <a:ln w="9525">
            <a:solidFill>
              <a:srgbClr val="82984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100000"/>
              </a:lnSpc>
              <a:spcBef>
                <a:spcPct val="0"/>
              </a:spcBef>
            </a:pPr>
            <a:r>
              <a:rPr lang="en-US" altLang="en-US" sz="8000">
                <a:latin typeface="Calisto MT" charset="0"/>
              </a:rPr>
              <a:t>Cs</a:t>
            </a:r>
          </a:p>
        </p:txBody>
      </p:sp>
      <p:pic>
        <p:nvPicPr>
          <p:cNvPr id="369669" name="Picture 5" descr="~AUT0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828800"/>
            <a:ext cx="3124200" cy="234315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69670" name="Picture 6" descr="beach dune erosion Amelia Island FL 0612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191000"/>
            <a:ext cx="3781425" cy="25447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2" descr="~AUT0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39788"/>
            <a:ext cx="3455988" cy="5484812"/>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0691" name="Text Box 3"/>
          <p:cNvSpPr txBox="1">
            <a:spLocks noChangeArrowheads="1"/>
          </p:cNvSpPr>
          <p:nvPr/>
        </p:nvSpPr>
        <p:spPr bwMode="auto">
          <a:xfrm>
            <a:off x="1282700" y="258763"/>
            <a:ext cx="22145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spAutoFit/>
          </a:bodyPr>
          <a:lstStyle/>
          <a:p>
            <a:pPr algn="ctr">
              <a:lnSpc>
                <a:spcPct val="100000"/>
              </a:lnSpc>
              <a:spcBef>
                <a:spcPct val="50000"/>
              </a:spcBef>
            </a:pPr>
            <a:r>
              <a:rPr lang="en-US" altLang="en-US" sz="3200" b="1"/>
              <a:t>Cordgrass</a:t>
            </a:r>
            <a:endParaRPr lang="en-US" altLang="en-US">
              <a:latin typeface="Times New Roman" charset="0"/>
            </a:endParaRPr>
          </a:p>
        </p:txBody>
      </p:sp>
      <p:pic>
        <p:nvPicPr>
          <p:cNvPr id="370692" name="Picture 4" descr="~AUT00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0588" y="609600"/>
            <a:ext cx="3757612" cy="2759075"/>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70693" name="Text Box 5"/>
          <p:cNvSpPr txBox="1">
            <a:spLocks noChangeArrowheads="1"/>
          </p:cNvSpPr>
          <p:nvPr/>
        </p:nvSpPr>
        <p:spPr bwMode="auto">
          <a:xfrm>
            <a:off x="5257800" y="76200"/>
            <a:ext cx="2667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algn="ctr">
              <a:lnSpc>
                <a:spcPct val="100000"/>
              </a:lnSpc>
              <a:spcBef>
                <a:spcPct val="50000"/>
              </a:spcBef>
            </a:pPr>
            <a:r>
              <a:rPr lang="en-US" altLang="en-US" sz="3200" b="1"/>
              <a:t>Sea Oats</a:t>
            </a:r>
            <a:endParaRPr lang="en-US" altLang="en-US">
              <a:latin typeface="Times New Roman" charset="0"/>
            </a:endParaRPr>
          </a:p>
        </p:txBody>
      </p:sp>
      <p:pic>
        <p:nvPicPr>
          <p:cNvPr id="370694" name="Picture 6" descr="~AUT00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581400"/>
            <a:ext cx="3733800" cy="280035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70695" name="Text Box 7"/>
          <p:cNvSpPr txBox="1">
            <a:spLocks noChangeArrowheads="1"/>
          </p:cNvSpPr>
          <p:nvPr/>
        </p:nvSpPr>
        <p:spPr bwMode="auto">
          <a:xfrm>
            <a:off x="4876800" y="3505200"/>
            <a:ext cx="3429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100000"/>
              </a:lnSpc>
              <a:spcBef>
                <a:spcPct val="50000"/>
              </a:spcBef>
            </a:pPr>
            <a:r>
              <a:rPr kumimoji="1" lang="en-US" altLang="en-US" sz="3200" b="1"/>
              <a:t>Cross Walk</a:t>
            </a:r>
            <a:endParaRPr kumimoji="1" lang="en-US" altLang="en-US" sz="3200" b="1">
              <a:latin typeface="Times New Roman"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descr="~AUT0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990600"/>
            <a:ext cx="3886200" cy="291465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71715" name="Text Box 3"/>
          <p:cNvSpPr txBox="1">
            <a:spLocks noChangeArrowheads="1"/>
          </p:cNvSpPr>
          <p:nvPr/>
        </p:nvSpPr>
        <p:spPr bwMode="auto">
          <a:xfrm>
            <a:off x="4800600" y="457200"/>
            <a:ext cx="3429000" cy="5191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100000"/>
              </a:lnSpc>
              <a:spcBef>
                <a:spcPct val="50000"/>
              </a:spcBef>
            </a:pPr>
            <a:r>
              <a:rPr kumimoji="1" lang="en-US" altLang="en-US" b="1"/>
              <a:t>1 Year Old</a:t>
            </a:r>
            <a:endParaRPr kumimoji="1" lang="en-US" altLang="en-US">
              <a:latin typeface="Times New Roman" charset="0"/>
            </a:endParaRPr>
          </a:p>
        </p:txBody>
      </p:sp>
      <p:pic>
        <p:nvPicPr>
          <p:cNvPr id="371716" name="Picture 4" descr="~AUT00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0600"/>
            <a:ext cx="3886200" cy="291465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71717" name="Text Box 5"/>
          <p:cNvSpPr txBox="1">
            <a:spLocks noChangeArrowheads="1"/>
          </p:cNvSpPr>
          <p:nvPr/>
        </p:nvSpPr>
        <p:spPr bwMode="auto">
          <a:xfrm>
            <a:off x="457200" y="381000"/>
            <a:ext cx="3886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100000"/>
              </a:lnSpc>
              <a:spcBef>
                <a:spcPct val="50000"/>
              </a:spcBef>
            </a:pPr>
            <a:r>
              <a:rPr kumimoji="1" lang="en-US" altLang="en-US" b="1"/>
              <a:t>New Sand Fence</a:t>
            </a:r>
            <a:r>
              <a:rPr kumimoji="1" lang="en-US" altLang="en-US" sz="3200">
                <a:solidFill>
                  <a:schemeClr val="bg1"/>
                </a:solidFill>
                <a:latin typeface="Times New Roman" charset="0"/>
              </a:rPr>
              <a:t> </a:t>
            </a:r>
          </a:p>
        </p:txBody>
      </p:sp>
      <p:sp>
        <p:nvSpPr>
          <p:cNvPr id="371718" name="Text Box 6"/>
          <p:cNvSpPr txBox="1">
            <a:spLocks noChangeArrowheads="1"/>
          </p:cNvSpPr>
          <p:nvPr/>
        </p:nvSpPr>
        <p:spPr bwMode="auto">
          <a:xfrm>
            <a:off x="533400" y="4495800"/>
            <a:ext cx="7867650"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20000"/>
              </a:spcBef>
            </a:pPr>
            <a:r>
              <a:rPr lang="en-US" altLang="en-US" sz="2800">
                <a:solidFill>
                  <a:srgbClr val="86403B"/>
                </a:solidFill>
                <a:latin typeface="Calisto MT" charset="0"/>
              </a:rPr>
              <a:t>Sand fences help build higher dunes by trapping sand.</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ext Box 2"/>
          <p:cNvSpPr txBox="1">
            <a:spLocks noChangeArrowheads="1"/>
          </p:cNvSpPr>
          <p:nvPr/>
        </p:nvSpPr>
        <p:spPr bwMode="auto">
          <a:xfrm>
            <a:off x="2743200" y="381000"/>
            <a:ext cx="59658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100000"/>
              </a:lnSpc>
              <a:spcBef>
                <a:spcPct val="0"/>
              </a:spcBef>
            </a:pPr>
            <a:r>
              <a:rPr lang="en-US" altLang="en-US" sz="3600" b="1">
                <a:solidFill>
                  <a:srgbClr val="829848"/>
                </a:solidFill>
                <a:latin typeface="Calisto MT" charset="0"/>
              </a:rPr>
              <a:t>Disturbed Area Stabilization (With Mulching Only)</a:t>
            </a:r>
          </a:p>
        </p:txBody>
      </p:sp>
      <p:sp>
        <p:nvSpPr>
          <p:cNvPr id="242691" name="Text Box 3"/>
          <p:cNvSpPr txBox="1">
            <a:spLocks noChangeArrowheads="1"/>
          </p:cNvSpPr>
          <p:nvPr/>
        </p:nvSpPr>
        <p:spPr bwMode="auto">
          <a:xfrm>
            <a:off x="304800" y="1828800"/>
            <a:ext cx="8610600"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100000"/>
              </a:lnSpc>
              <a:spcBef>
                <a:spcPct val="0"/>
              </a:spcBef>
            </a:pPr>
            <a:r>
              <a:rPr lang="en-US" altLang="en-US" sz="3200"/>
              <a:t>Applying plant residues or other suitable materials to the </a:t>
            </a:r>
            <a:r>
              <a:rPr lang="en-US" altLang="en-US" sz="3200" b="1">
                <a:solidFill>
                  <a:srgbClr val="829848"/>
                </a:solidFill>
              </a:rPr>
              <a:t>disturbed soil surface</a:t>
            </a:r>
            <a:endParaRPr lang="en-US" altLang="en-US" sz="3200"/>
          </a:p>
          <a:p>
            <a:pPr eaLnBrk="1" hangingPunct="1">
              <a:lnSpc>
                <a:spcPct val="100000"/>
              </a:lnSpc>
              <a:spcBef>
                <a:spcPct val="0"/>
              </a:spcBef>
            </a:pPr>
            <a:endParaRPr lang="en-US" altLang="en-US" sz="900">
              <a:solidFill>
                <a:schemeClr val="bg1"/>
              </a:solidFill>
            </a:endParaRPr>
          </a:p>
          <a:p>
            <a:pPr eaLnBrk="1" hangingPunct="1">
              <a:lnSpc>
                <a:spcPct val="100000"/>
              </a:lnSpc>
              <a:spcBef>
                <a:spcPct val="0"/>
              </a:spcBef>
            </a:pPr>
            <a:endParaRPr lang="en-US" altLang="en-US" sz="900">
              <a:solidFill>
                <a:schemeClr val="bg1"/>
              </a:solidFill>
            </a:endParaRPr>
          </a:p>
          <a:p>
            <a:pPr eaLnBrk="1" hangingPunct="1">
              <a:lnSpc>
                <a:spcPct val="100000"/>
              </a:lnSpc>
              <a:spcBef>
                <a:spcPct val="0"/>
              </a:spcBef>
            </a:pPr>
            <a:endParaRPr lang="en-US" altLang="en-US" sz="900">
              <a:solidFill>
                <a:schemeClr val="bg1"/>
              </a:solidFill>
            </a:endParaRPr>
          </a:p>
          <a:p>
            <a:pPr eaLnBrk="1" hangingPunct="1">
              <a:lnSpc>
                <a:spcPct val="100000"/>
              </a:lnSpc>
              <a:spcBef>
                <a:spcPct val="0"/>
              </a:spcBef>
            </a:pPr>
            <a:endParaRPr lang="en-US" altLang="en-US" sz="900">
              <a:solidFill>
                <a:schemeClr val="bg1"/>
              </a:solidFill>
            </a:endParaRPr>
          </a:p>
          <a:p>
            <a:pPr eaLnBrk="1" hangingPunct="1">
              <a:lnSpc>
                <a:spcPct val="100000"/>
              </a:lnSpc>
              <a:spcBef>
                <a:spcPct val="0"/>
              </a:spcBef>
              <a:buFontTx/>
              <a:buChar char="•"/>
            </a:pPr>
            <a:r>
              <a:rPr lang="en-US" altLang="en-US"/>
              <a:t> Reduce runoff and erosion</a:t>
            </a:r>
          </a:p>
          <a:p>
            <a:pPr eaLnBrk="1" hangingPunct="1">
              <a:lnSpc>
                <a:spcPct val="100000"/>
              </a:lnSpc>
              <a:spcBef>
                <a:spcPct val="0"/>
              </a:spcBef>
              <a:buFontTx/>
              <a:buChar char="•"/>
            </a:pPr>
            <a:r>
              <a:rPr lang="en-US" altLang="en-US"/>
              <a:t> Conserve moisture</a:t>
            </a:r>
          </a:p>
          <a:p>
            <a:pPr eaLnBrk="1" hangingPunct="1">
              <a:lnSpc>
                <a:spcPct val="100000"/>
              </a:lnSpc>
              <a:spcBef>
                <a:spcPct val="0"/>
              </a:spcBef>
              <a:buFontTx/>
              <a:buChar char="•"/>
            </a:pPr>
            <a:r>
              <a:rPr lang="en-US" altLang="en-US"/>
              <a:t> Prevent surface compaction</a:t>
            </a:r>
          </a:p>
          <a:p>
            <a:pPr eaLnBrk="1" hangingPunct="1">
              <a:lnSpc>
                <a:spcPct val="100000"/>
              </a:lnSpc>
              <a:spcBef>
                <a:spcPct val="0"/>
              </a:spcBef>
              <a:buFontTx/>
              <a:buChar char="•"/>
            </a:pPr>
            <a:r>
              <a:rPr lang="en-US" altLang="en-US"/>
              <a:t> Control undesirable vegetation</a:t>
            </a:r>
          </a:p>
          <a:p>
            <a:pPr eaLnBrk="1" hangingPunct="1">
              <a:lnSpc>
                <a:spcPct val="100000"/>
              </a:lnSpc>
              <a:spcBef>
                <a:spcPct val="0"/>
              </a:spcBef>
              <a:buFontTx/>
              <a:buChar char="•"/>
            </a:pPr>
            <a:r>
              <a:rPr lang="en-US" altLang="en-US"/>
              <a:t> Modify soil temperature</a:t>
            </a:r>
          </a:p>
          <a:p>
            <a:pPr eaLnBrk="1" hangingPunct="1">
              <a:lnSpc>
                <a:spcPct val="100000"/>
              </a:lnSpc>
              <a:spcBef>
                <a:spcPct val="0"/>
              </a:spcBef>
              <a:buFontTx/>
              <a:buChar char="•"/>
            </a:pPr>
            <a:r>
              <a:rPr lang="en-US" altLang="en-US"/>
              <a:t> Increase biological activity in the soil</a:t>
            </a:r>
            <a:endParaRPr lang="en-US" altLang="en-US" sz="900"/>
          </a:p>
        </p:txBody>
      </p:sp>
      <p:sp>
        <p:nvSpPr>
          <p:cNvPr id="242692" name="Text Box 4"/>
          <p:cNvSpPr txBox="1">
            <a:spLocks noChangeArrowheads="1"/>
          </p:cNvSpPr>
          <p:nvPr/>
        </p:nvSpPr>
        <p:spPr bwMode="auto">
          <a:xfrm>
            <a:off x="592138" y="228600"/>
            <a:ext cx="1830387" cy="1320800"/>
          </a:xfrm>
          <a:prstGeom prst="rect">
            <a:avLst/>
          </a:prstGeom>
          <a:noFill/>
          <a:ln w="9525">
            <a:solidFill>
              <a:srgbClr val="82984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100000"/>
              </a:lnSpc>
              <a:spcBef>
                <a:spcPct val="0"/>
              </a:spcBef>
            </a:pPr>
            <a:r>
              <a:rPr lang="en-US" altLang="en-US" sz="8000">
                <a:latin typeface="Calisto MT" charset="0"/>
              </a:rPr>
              <a:t>Ds1</a:t>
            </a:r>
          </a:p>
        </p:txBody>
      </p:sp>
      <p:sp>
        <p:nvSpPr>
          <p:cNvPr id="242694" name="Text Box 6"/>
          <p:cNvSpPr txBox="1">
            <a:spLocks noChangeArrowheads="1"/>
          </p:cNvSpPr>
          <p:nvPr/>
        </p:nvSpPr>
        <p:spPr bwMode="auto">
          <a:xfrm>
            <a:off x="6248400" y="3733800"/>
            <a:ext cx="180975"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20000"/>
              </a:spcBef>
            </a:pPr>
            <a:endParaRPr lang="en-US" altLang="en-US" sz="2800">
              <a:solidFill>
                <a:srgbClr val="86403B"/>
              </a:solidFill>
              <a:latin typeface="Arial" charset="0"/>
            </a:endParaRPr>
          </a:p>
        </p:txBody>
      </p:sp>
      <p:pic>
        <p:nvPicPr>
          <p:cNvPr id="242696" name="Picture 8" descr="006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895600"/>
            <a:ext cx="2743200" cy="1825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2697" name="Picture 9" descr="DSCN02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800600"/>
            <a:ext cx="2362200" cy="1771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ChangeArrowheads="1"/>
          </p:cNvSpPr>
          <p:nvPr/>
        </p:nvSpPr>
        <p:spPr bwMode="auto">
          <a:xfrm>
            <a:off x="914400" y="381000"/>
            <a:ext cx="7086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100000"/>
              </a:lnSpc>
              <a:spcBef>
                <a:spcPct val="0"/>
              </a:spcBef>
            </a:pPr>
            <a:r>
              <a:rPr lang="en-US" altLang="en-US" b="1">
                <a:solidFill>
                  <a:srgbClr val="829848"/>
                </a:solidFill>
                <a:latin typeface="Calisto MT" charset="0"/>
              </a:rPr>
              <a:t>Per the </a:t>
            </a:r>
            <a:r>
              <a:rPr lang="en-US" altLang="en-US" b="1" i="1">
                <a:solidFill>
                  <a:srgbClr val="829848"/>
                </a:solidFill>
                <a:latin typeface="Calisto MT" charset="0"/>
              </a:rPr>
              <a:t>“Manual for E&amp;SC in Georgia”</a:t>
            </a:r>
            <a:r>
              <a:rPr lang="en-US" altLang="en-US"/>
              <a:t> </a:t>
            </a:r>
            <a:endParaRPr lang="en-US" altLang="en-US" sz="4800" b="1">
              <a:solidFill>
                <a:srgbClr val="829848"/>
              </a:solidFill>
              <a:latin typeface="Calisto MT" charset="0"/>
            </a:endParaRPr>
          </a:p>
        </p:txBody>
      </p:sp>
      <p:sp>
        <p:nvSpPr>
          <p:cNvPr id="344067" name="Rectangle 3"/>
          <p:cNvSpPr>
            <a:spLocks noChangeArrowheads="1"/>
          </p:cNvSpPr>
          <p:nvPr/>
        </p:nvSpPr>
        <p:spPr bwMode="auto">
          <a:xfrm>
            <a:off x="152400" y="1295400"/>
            <a:ext cx="8839200" cy="441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100000"/>
              </a:lnSpc>
              <a:spcBef>
                <a:spcPct val="50000"/>
              </a:spcBef>
            </a:pPr>
            <a:r>
              <a:rPr lang="en-US" altLang="en-US" sz="3100" b="1" u="sng">
                <a:solidFill>
                  <a:srgbClr val="829848"/>
                </a:solidFill>
              </a:rPr>
              <a:t>Ds1 - Mulching Only</a:t>
            </a:r>
            <a:r>
              <a:rPr lang="en-US" altLang="en-US" sz="3100" b="1">
                <a:solidFill>
                  <a:srgbClr val="829848"/>
                </a:solidFill>
              </a:rPr>
              <a:t> </a:t>
            </a:r>
          </a:p>
          <a:p>
            <a:pPr eaLnBrk="1" hangingPunct="1">
              <a:lnSpc>
                <a:spcPct val="100000"/>
              </a:lnSpc>
              <a:spcBef>
                <a:spcPct val="50000"/>
              </a:spcBef>
              <a:buFontTx/>
              <a:buChar char="•"/>
            </a:pPr>
            <a:r>
              <a:rPr lang="en-US" altLang="en-US"/>
              <a:t>On exposed areas</a:t>
            </a:r>
            <a:r>
              <a:rPr lang="en-US" altLang="en-US">
                <a:solidFill>
                  <a:srgbClr val="FFFF00"/>
                </a:solidFill>
              </a:rPr>
              <a:t> </a:t>
            </a:r>
            <a:r>
              <a:rPr lang="en-US" altLang="en-US" b="1">
                <a:solidFill>
                  <a:srgbClr val="829848"/>
                </a:solidFill>
              </a:rPr>
              <a:t>within 14 days of disturbance</a:t>
            </a:r>
            <a:r>
              <a:rPr lang="en-US" altLang="en-US" i="1">
                <a:solidFill>
                  <a:srgbClr val="FFFF00"/>
                </a:solidFill>
              </a:rPr>
              <a:t>  </a:t>
            </a:r>
          </a:p>
          <a:p>
            <a:pPr eaLnBrk="1" hangingPunct="1">
              <a:lnSpc>
                <a:spcPct val="100000"/>
              </a:lnSpc>
              <a:spcBef>
                <a:spcPct val="50000"/>
              </a:spcBef>
              <a:buFontTx/>
              <a:buChar char="•"/>
            </a:pPr>
            <a:r>
              <a:rPr lang="en-US" altLang="en-US"/>
              <a:t>Apply at the </a:t>
            </a:r>
            <a:r>
              <a:rPr lang="en-US" altLang="en-US" b="1">
                <a:solidFill>
                  <a:srgbClr val="829848"/>
                </a:solidFill>
              </a:rPr>
              <a:t>appropriate depth</a:t>
            </a:r>
            <a:r>
              <a:rPr lang="en-US" altLang="en-US"/>
              <a:t> </a:t>
            </a:r>
          </a:p>
          <a:p>
            <a:pPr eaLnBrk="1" hangingPunct="1">
              <a:lnSpc>
                <a:spcPct val="100000"/>
              </a:lnSpc>
              <a:spcBef>
                <a:spcPct val="50000"/>
              </a:spcBef>
              <a:buFontTx/>
              <a:buChar char="•"/>
            </a:pPr>
            <a:r>
              <a:rPr lang="en-US" altLang="en-US"/>
              <a:t>Must be </a:t>
            </a:r>
            <a:r>
              <a:rPr lang="en-US" altLang="en-US" b="1">
                <a:solidFill>
                  <a:srgbClr val="829848"/>
                </a:solidFill>
              </a:rPr>
              <a:t>anchored </a:t>
            </a:r>
          </a:p>
          <a:p>
            <a:pPr eaLnBrk="1" hangingPunct="1">
              <a:lnSpc>
                <a:spcPct val="100000"/>
              </a:lnSpc>
              <a:spcBef>
                <a:spcPct val="50000"/>
              </a:spcBef>
              <a:buFontTx/>
              <a:buChar char="•"/>
            </a:pPr>
            <a:r>
              <a:rPr lang="en-US" altLang="en-US"/>
              <a:t>Maintain cover on </a:t>
            </a:r>
            <a:r>
              <a:rPr lang="en-US" altLang="en-US" b="1">
                <a:solidFill>
                  <a:srgbClr val="829848"/>
                </a:solidFill>
              </a:rPr>
              <a:t>90% or more</a:t>
            </a:r>
            <a:r>
              <a:rPr lang="en-US" altLang="en-US"/>
              <a:t> of the soil surface</a:t>
            </a:r>
          </a:p>
          <a:p>
            <a:pPr eaLnBrk="1" hangingPunct="1">
              <a:lnSpc>
                <a:spcPct val="100000"/>
              </a:lnSpc>
              <a:spcBef>
                <a:spcPct val="50000"/>
              </a:spcBef>
              <a:buFontTx/>
              <a:buChar char="•"/>
            </a:pPr>
            <a:r>
              <a:rPr lang="en-US" altLang="en-US"/>
              <a:t>Can be used alone for </a:t>
            </a:r>
            <a:r>
              <a:rPr lang="en-US" altLang="en-US" b="1">
                <a:solidFill>
                  <a:srgbClr val="829848"/>
                </a:solidFill>
              </a:rPr>
              <a:t>up to 6 months</a:t>
            </a:r>
          </a:p>
          <a:p>
            <a:pPr eaLnBrk="1" hangingPunct="1">
              <a:lnSpc>
                <a:spcPct val="100000"/>
              </a:lnSpc>
              <a:spcBef>
                <a:spcPct val="50000"/>
              </a:spcBef>
              <a:buFontTx/>
              <a:buChar char="•"/>
            </a:pPr>
            <a:endParaRPr lang="en-US" altLang="en-US"/>
          </a:p>
        </p:txBody>
      </p:sp>
      <p:pic>
        <p:nvPicPr>
          <p:cNvPr id="344068" name="Picture 4" descr="j03543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2362200"/>
            <a:ext cx="958850" cy="152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CYPMU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857625"/>
          </a:xfrm>
          <a:prstGeom prst="rect">
            <a:avLst/>
          </a:prstGeom>
          <a:noFill/>
          <a:ln w="127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198659" name="Picture 3" descr="PINEMUL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ln w="127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198660" name="Picture 4" descr="MAT2"/>
          <p:cNvPicPr>
            <a:picLocks noChangeAspect="1" noChangeArrowheads="1"/>
          </p:cNvPicPr>
          <p:nvPr/>
        </p:nvPicPr>
        <p:blipFill>
          <a:blip r:embed="rId5">
            <a:lum bright="-12000"/>
            <a:extLst>
              <a:ext uri="{28A0092B-C50C-407E-A947-70E740481C1C}">
                <a14:useLocalDpi xmlns:a14="http://schemas.microsoft.com/office/drawing/2010/main" val="0"/>
              </a:ext>
            </a:extLst>
          </a:blip>
          <a:srcRect t="11116" b="12656"/>
          <a:stretch>
            <a:fillRect/>
          </a:stretch>
        </p:blipFill>
        <p:spPr bwMode="auto">
          <a:xfrm>
            <a:off x="4572000" y="3200400"/>
            <a:ext cx="4572000" cy="3659188"/>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198661" name="Picture 5" descr="PBRKMUL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w="127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98662" name="Rectangle 6"/>
          <p:cNvSpPr>
            <a:spLocks noChangeArrowheads="1"/>
          </p:cNvSpPr>
          <p:nvPr/>
        </p:nvSpPr>
        <p:spPr bwMode="auto">
          <a:xfrm>
            <a:off x="838200" y="1525588"/>
            <a:ext cx="279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00000"/>
              </a:lnSpc>
              <a:spcBef>
                <a:spcPct val="0"/>
              </a:spcBef>
            </a:pPr>
            <a:r>
              <a:rPr lang="en-US" altLang="en-US" sz="3200" b="1">
                <a:solidFill>
                  <a:schemeClr val="bg1"/>
                </a:solidFill>
                <a:effectLst>
                  <a:outerShdw blurRad="38100" dist="38100" dir="2700000" algn="tl">
                    <a:srgbClr val="000000"/>
                  </a:outerShdw>
                </a:effectLst>
                <a:latin typeface="Calisto MT" charset="0"/>
              </a:rPr>
              <a:t>Cypress mulch</a:t>
            </a:r>
          </a:p>
        </p:txBody>
      </p:sp>
      <p:sp>
        <p:nvSpPr>
          <p:cNvPr id="198663" name="Rectangle 7"/>
          <p:cNvSpPr>
            <a:spLocks noChangeArrowheads="1"/>
          </p:cNvSpPr>
          <p:nvPr/>
        </p:nvSpPr>
        <p:spPr bwMode="auto">
          <a:xfrm>
            <a:off x="5943600" y="1524000"/>
            <a:ext cx="19335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00000"/>
              </a:lnSpc>
              <a:spcBef>
                <a:spcPct val="0"/>
              </a:spcBef>
            </a:pPr>
            <a:r>
              <a:rPr lang="en-US" altLang="en-US" sz="3200" b="1">
                <a:solidFill>
                  <a:schemeClr val="bg1"/>
                </a:solidFill>
                <a:effectLst>
                  <a:outerShdw blurRad="38100" dist="38100" dir="2700000" algn="tl">
                    <a:srgbClr val="000000"/>
                  </a:outerShdw>
                </a:effectLst>
                <a:latin typeface="Calisto MT" charset="0"/>
              </a:rPr>
              <a:t>Pine Bark</a:t>
            </a:r>
          </a:p>
        </p:txBody>
      </p:sp>
      <p:sp>
        <p:nvSpPr>
          <p:cNvPr id="198664" name="Rectangle 8"/>
          <p:cNvSpPr>
            <a:spLocks noChangeArrowheads="1"/>
          </p:cNvSpPr>
          <p:nvPr/>
        </p:nvSpPr>
        <p:spPr bwMode="auto">
          <a:xfrm>
            <a:off x="1371600" y="5486400"/>
            <a:ext cx="21463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00000"/>
              </a:lnSpc>
              <a:spcBef>
                <a:spcPct val="0"/>
              </a:spcBef>
            </a:pPr>
            <a:r>
              <a:rPr lang="en-US" altLang="en-US" sz="3200" b="1">
                <a:solidFill>
                  <a:schemeClr val="bg1"/>
                </a:solidFill>
                <a:effectLst>
                  <a:outerShdw blurRad="38100" dist="38100" dir="2700000" algn="tl">
                    <a:srgbClr val="000000"/>
                  </a:outerShdw>
                </a:effectLst>
                <a:latin typeface="Calisto MT" charset="0"/>
              </a:rPr>
              <a:t>Pine Straw</a:t>
            </a:r>
          </a:p>
        </p:txBody>
      </p:sp>
      <p:sp>
        <p:nvSpPr>
          <p:cNvPr id="198665" name="Text Box 9"/>
          <p:cNvSpPr txBox="1">
            <a:spLocks noChangeArrowheads="1"/>
          </p:cNvSpPr>
          <p:nvPr/>
        </p:nvSpPr>
        <p:spPr bwMode="auto">
          <a:xfrm>
            <a:off x="5791200" y="5486400"/>
            <a:ext cx="2590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100000"/>
              </a:lnSpc>
              <a:spcBef>
                <a:spcPct val="50000"/>
              </a:spcBef>
            </a:pPr>
            <a:r>
              <a:rPr lang="en-US" altLang="en-US" sz="3200" b="1">
                <a:solidFill>
                  <a:schemeClr val="bg1"/>
                </a:solidFill>
                <a:effectLst>
                  <a:outerShdw blurRad="38100" dist="38100" dir="2700000" algn="tl">
                    <a:srgbClr val="000000"/>
                  </a:outerShdw>
                </a:effectLst>
                <a:latin typeface="Calisto MT" charset="0"/>
              </a:rPr>
              <a:t>Blanket</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descr="D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700"/>
            <a:ext cx="7772400" cy="68326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ext Box 2"/>
          <p:cNvSpPr txBox="1">
            <a:spLocks noChangeArrowheads="1"/>
          </p:cNvSpPr>
          <p:nvPr/>
        </p:nvSpPr>
        <p:spPr bwMode="auto">
          <a:xfrm>
            <a:off x="2103438" y="457200"/>
            <a:ext cx="7040562"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100000"/>
              </a:lnSpc>
              <a:spcBef>
                <a:spcPct val="0"/>
              </a:spcBef>
            </a:pPr>
            <a:r>
              <a:rPr lang="en-US" altLang="en-US" sz="4000" b="1">
                <a:solidFill>
                  <a:srgbClr val="829848"/>
                </a:solidFill>
                <a:latin typeface="Calisto MT" charset="0"/>
              </a:rPr>
              <a:t>Disturbed Area Stabilization</a:t>
            </a:r>
            <a:r>
              <a:rPr lang="en-US" altLang="en-US" sz="4800">
                <a:solidFill>
                  <a:srgbClr val="829848"/>
                </a:solidFill>
                <a:latin typeface="Calisto MT" charset="0"/>
              </a:rPr>
              <a:t> </a:t>
            </a:r>
          </a:p>
          <a:p>
            <a:pPr algn="ctr" eaLnBrk="1" hangingPunct="1">
              <a:lnSpc>
                <a:spcPct val="100000"/>
              </a:lnSpc>
              <a:spcBef>
                <a:spcPct val="0"/>
              </a:spcBef>
            </a:pPr>
            <a:r>
              <a:rPr lang="en-US" altLang="en-US" sz="3600" b="1">
                <a:solidFill>
                  <a:srgbClr val="829848"/>
                </a:solidFill>
                <a:latin typeface="Calisto MT" charset="0"/>
              </a:rPr>
              <a:t>(With Temporary Seeding)</a:t>
            </a:r>
          </a:p>
        </p:txBody>
      </p:sp>
      <p:sp>
        <p:nvSpPr>
          <p:cNvPr id="214019" name="Text Box 3"/>
          <p:cNvSpPr txBox="1">
            <a:spLocks noChangeArrowheads="1"/>
          </p:cNvSpPr>
          <p:nvPr/>
        </p:nvSpPr>
        <p:spPr bwMode="auto">
          <a:xfrm>
            <a:off x="228600" y="3200400"/>
            <a:ext cx="8915400" cy="179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100000"/>
              </a:lnSpc>
              <a:spcBef>
                <a:spcPct val="0"/>
              </a:spcBef>
            </a:pPr>
            <a:endParaRPr lang="en-US" altLang="en-US">
              <a:solidFill>
                <a:srgbClr val="829848"/>
              </a:solidFill>
            </a:endParaRPr>
          </a:p>
          <a:p>
            <a:pPr eaLnBrk="1" hangingPunct="1">
              <a:lnSpc>
                <a:spcPct val="100000"/>
              </a:lnSpc>
              <a:spcBef>
                <a:spcPct val="0"/>
              </a:spcBef>
              <a:buFontTx/>
              <a:buChar char="•"/>
            </a:pPr>
            <a:endParaRPr lang="en-US" altLang="en-US" sz="4400" b="1">
              <a:solidFill>
                <a:srgbClr val="829848"/>
              </a:solidFill>
            </a:endParaRPr>
          </a:p>
          <a:p>
            <a:pPr eaLnBrk="1" hangingPunct="1">
              <a:lnSpc>
                <a:spcPct val="100000"/>
              </a:lnSpc>
              <a:spcBef>
                <a:spcPct val="0"/>
              </a:spcBef>
              <a:buFontTx/>
              <a:buChar char="•"/>
            </a:pPr>
            <a:endParaRPr lang="en-US" altLang="en-US" sz="4000">
              <a:solidFill>
                <a:srgbClr val="829848"/>
              </a:solidFill>
            </a:endParaRPr>
          </a:p>
        </p:txBody>
      </p:sp>
      <p:sp>
        <p:nvSpPr>
          <p:cNvPr id="214020" name="Text Box 4"/>
          <p:cNvSpPr txBox="1">
            <a:spLocks noChangeArrowheads="1"/>
          </p:cNvSpPr>
          <p:nvPr/>
        </p:nvSpPr>
        <p:spPr bwMode="auto">
          <a:xfrm>
            <a:off x="228600" y="539750"/>
            <a:ext cx="1830388" cy="1320800"/>
          </a:xfrm>
          <a:prstGeom prst="rect">
            <a:avLst/>
          </a:prstGeom>
          <a:noFill/>
          <a:ln w="9525">
            <a:solidFill>
              <a:srgbClr val="82984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100000"/>
              </a:lnSpc>
              <a:spcBef>
                <a:spcPct val="0"/>
              </a:spcBef>
            </a:pPr>
            <a:r>
              <a:rPr lang="en-US" altLang="en-US" sz="8000">
                <a:latin typeface="Calisto MT" charset="0"/>
              </a:rPr>
              <a:t>Ds2</a:t>
            </a:r>
          </a:p>
        </p:txBody>
      </p:sp>
      <p:sp>
        <p:nvSpPr>
          <p:cNvPr id="214022" name="Rectangle 6"/>
          <p:cNvSpPr>
            <a:spLocks noChangeArrowheads="1"/>
          </p:cNvSpPr>
          <p:nvPr/>
        </p:nvSpPr>
        <p:spPr bwMode="auto">
          <a:xfrm>
            <a:off x="685800" y="2057400"/>
            <a:ext cx="79248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00000"/>
              </a:lnSpc>
              <a:spcBef>
                <a:spcPct val="0"/>
              </a:spcBef>
            </a:pPr>
            <a:r>
              <a:rPr lang="en-US" altLang="en-US" sz="3200"/>
              <a:t>Establishing </a:t>
            </a:r>
            <a:r>
              <a:rPr lang="en-US" altLang="en-US" sz="3200" u="sng"/>
              <a:t>fast growing vegetation</a:t>
            </a:r>
            <a:r>
              <a:rPr lang="en-US" altLang="en-US" sz="3200"/>
              <a:t> for </a:t>
            </a:r>
            <a:r>
              <a:rPr lang="en-US" altLang="en-US" sz="3200" u="sng"/>
              <a:t>seasonal soil protection</a:t>
            </a:r>
          </a:p>
          <a:p>
            <a:pPr>
              <a:lnSpc>
                <a:spcPct val="100000"/>
              </a:lnSpc>
              <a:spcBef>
                <a:spcPct val="0"/>
              </a:spcBef>
            </a:pPr>
            <a:endParaRPr lang="en-US" altLang="en-US" sz="3200"/>
          </a:p>
          <a:p>
            <a:pPr>
              <a:lnSpc>
                <a:spcPct val="100000"/>
              </a:lnSpc>
              <a:spcBef>
                <a:spcPct val="0"/>
              </a:spcBef>
              <a:buFontTx/>
              <a:buChar char="•"/>
            </a:pPr>
            <a:r>
              <a:rPr lang="en-US" altLang="en-US" sz="2600"/>
              <a:t>Reduce soil erosion</a:t>
            </a:r>
          </a:p>
          <a:p>
            <a:pPr>
              <a:lnSpc>
                <a:spcPct val="100000"/>
              </a:lnSpc>
              <a:spcBef>
                <a:spcPct val="0"/>
              </a:spcBef>
              <a:buFontTx/>
              <a:buChar char="•"/>
            </a:pPr>
            <a:r>
              <a:rPr lang="en-US" altLang="en-US" sz="2600"/>
              <a:t>Reduce runoff</a:t>
            </a:r>
          </a:p>
          <a:p>
            <a:pPr>
              <a:lnSpc>
                <a:spcPct val="100000"/>
              </a:lnSpc>
              <a:spcBef>
                <a:spcPct val="0"/>
              </a:spcBef>
              <a:buFontTx/>
              <a:buChar char="•"/>
            </a:pPr>
            <a:r>
              <a:rPr lang="en-US" altLang="en-US" sz="2600"/>
              <a:t>Increase infiltration</a:t>
            </a:r>
          </a:p>
          <a:p>
            <a:pPr>
              <a:lnSpc>
                <a:spcPct val="100000"/>
              </a:lnSpc>
              <a:spcBef>
                <a:spcPct val="0"/>
              </a:spcBef>
              <a:buFontTx/>
              <a:buChar char="•"/>
            </a:pPr>
            <a:r>
              <a:rPr lang="en-US" altLang="en-US" sz="2600"/>
              <a:t>Improve aesthetics</a:t>
            </a:r>
          </a:p>
          <a:p>
            <a:pPr>
              <a:lnSpc>
                <a:spcPct val="100000"/>
              </a:lnSpc>
              <a:spcBef>
                <a:spcPct val="0"/>
              </a:spcBef>
              <a:buFontTx/>
              <a:buChar char="•"/>
            </a:pPr>
            <a:r>
              <a:rPr lang="en-US" altLang="en-US" sz="2600"/>
              <a:t>Improve soil quality</a:t>
            </a:r>
          </a:p>
          <a:p>
            <a:pPr>
              <a:lnSpc>
                <a:spcPct val="100000"/>
              </a:lnSpc>
              <a:spcBef>
                <a:spcPct val="0"/>
              </a:spcBef>
              <a:buFontTx/>
              <a:buChar char="•"/>
            </a:pPr>
            <a:r>
              <a:rPr lang="en-US" altLang="en-US" sz="2600"/>
              <a:t>Improve wildlife habitat</a:t>
            </a:r>
          </a:p>
        </p:txBody>
      </p:sp>
      <p:pic>
        <p:nvPicPr>
          <p:cNvPr id="214027" name="Picture 11" descr="Rockdale temp cover browntop millet 06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200400"/>
            <a:ext cx="4038600" cy="26781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4028" name="Text Box 12"/>
          <p:cNvSpPr txBox="1">
            <a:spLocks noChangeArrowheads="1"/>
          </p:cNvSpPr>
          <p:nvPr/>
        </p:nvSpPr>
        <p:spPr bwMode="auto">
          <a:xfrm>
            <a:off x="6324600" y="5868988"/>
            <a:ext cx="23050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20000"/>
              </a:spcBef>
            </a:pPr>
            <a:r>
              <a:rPr lang="en-US" altLang="en-US" b="1">
                <a:solidFill>
                  <a:srgbClr val="829848"/>
                </a:solidFill>
                <a:latin typeface="Calisto MT" charset="0"/>
              </a:rPr>
              <a:t>Browntop millet</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1" name="Rectangle 3"/>
          <p:cNvSpPr>
            <a:spLocks noGrp="1" noChangeArrowheads="1"/>
          </p:cNvSpPr>
          <p:nvPr>
            <p:ph type="body" idx="1"/>
          </p:nvPr>
        </p:nvSpPr>
        <p:spPr>
          <a:xfrm>
            <a:off x="228600" y="1219200"/>
            <a:ext cx="8534400" cy="4114800"/>
          </a:xfrm>
        </p:spPr>
        <p:txBody>
          <a:bodyPr/>
          <a:lstStyle/>
          <a:p>
            <a:pPr>
              <a:buFontTx/>
              <a:buNone/>
            </a:pPr>
            <a:r>
              <a:rPr lang="en-US" altLang="en-US" sz="4000" b="1" u="sng">
                <a:solidFill>
                  <a:srgbClr val="829848"/>
                </a:solidFill>
                <a:latin typeface="Calisto MT" charset="0"/>
              </a:rPr>
              <a:t>Objective</a:t>
            </a:r>
          </a:p>
          <a:p>
            <a:pPr algn="ctr">
              <a:buFontTx/>
              <a:buNone/>
            </a:pPr>
            <a:endParaRPr lang="en-US" altLang="en-US" b="1" u="sng">
              <a:solidFill>
                <a:srgbClr val="829848"/>
              </a:solidFill>
              <a:latin typeface="Calisto MT" charset="0"/>
            </a:endParaRPr>
          </a:p>
          <a:p>
            <a:r>
              <a:rPr lang="en-US" altLang="en-US"/>
              <a:t>Understand the role of vegetative measures and how they are selected, installed, and maintained</a:t>
            </a:r>
          </a:p>
          <a:p>
            <a:endParaRPr lang="en-US" altLang="en-US"/>
          </a:p>
          <a:p>
            <a:pPr lvl="1">
              <a:buFontTx/>
              <a:buNone/>
            </a:pPr>
            <a:endParaRPr lang="en-US" alt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685800" y="304800"/>
            <a:ext cx="7772400" cy="1219200"/>
          </a:xfrm>
        </p:spPr>
        <p:txBody>
          <a:bodyPr/>
          <a:lstStyle/>
          <a:p>
            <a:r>
              <a:rPr lang="en-US" altLang="en-US"/>
              <a:t>Required Temporary Seeding</a:t>
            </a:r>
          </a:p>
        </p:txBody>
      </p:sp>
      <p:sp>
        <p:nvSpPr>
          <p:cNvPr id="217091" name="Rectangle 3"/>
          <p:cNvSpPr>
            <a:spLocks noGrp="1" noChangeArrowheads="1"/>
          </p:cNvSpPr>
          <p:nvPr>
            <p:ph type="body" sz="half" idx="1"/>
          </p:nvPr>
        </p:nvSpPr>
        <p:spPr>
          <a:xfrm>
            <a:off x="381000" y="1676400"/>
            <a:ext cx="8305800" cy="4419600"/>
          </a:xfrm>
        </p:spPr>
        <p:txBody>
          <a:bodyPr/>
          <a:lstStyle/>
          <a:p>
            <a:r>
              <a:rPr lang="en-US" altLang="en-US"/>
              <a:t>Rough graded areas </a:t>
            </a:r>
          </a:p>
          <a:p>
            <a:r>
              <a:rPr lang="en-US" altLang="en-US"/>
              <a:t>Diversions</a:t>
            </a:r>
          </a:p>
          <a:p>
            <a:r>
              <a:rPr lang="en-US" altLang="en-US"/>
              <a:t>Sides of temporary basins</a:t>
            </a:r>
          </a:p>
          <a:p>
            <a:r>
              <a:rPr lang="en-US" altLang="en-US"/>
              <a:t>Stockpiled soil</a:t>
            </a:r>
          </a:p>
          <a:p>
            <a:r>
              <a:rPr lang="en-US" altLang="en-US"/>
              <a:t>Temporary dams</a:t>
            </a:r>
          </a:p>
        </p:txBody>
      </p:sp>
      <p:pic>
        <p:nvPicPr>
          <p:cNvPr id="217094" name="Picture 6" descr="Rockdale temp cover on sediment bas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429000"/>
            <a:ext cx="3657600" cy="2428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7095" name="Picture 7" descr="DCP_15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295400"/>
            <a:ext cx="2971800" cy="1971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3"/>
          <p:cNvSpPr>
            <a:spLocks noGrp="1" noChangeArrowheads="1"/>
          </p:cNvSpPr>
          <p:nvPr>
            <p:ph type="body" idx="1"/>
          </p:nvPr>
        </p:nvSpPr>
        <p:spPr/>
        <p:txBody>
          <a:bodyPr/>
          <a:lstStyle/>
          <a:p>
            <a:pPr>
              <a:lnSpc>
                <a:spcPct val="80000"/>
              </a:lnSpc>
              <a:buFontTx/>
              <a:buNone/>
            </a:pPr>
            <a:r>
              <a:rPr lang="en-US" altLang="en-US" sz="2400" b="1" u="sng"/>
              <a:t>Components</a:t>
            </a:r>
          </a:p>
          <a:p>
            <a:pPr>
              <a:lnSpc>
                <a:spcPct val="80000"/>
              </a:lnSpc>
              <a:buFontTx/>
              <a:buNone/>
            </a:pPr>
            <a:endParaRPr lang="en-US" altLang="en-US" sz="2400" b="1"/>
          </a:p>
          <a:p>
            <a:pPr lvl="1">
              <a:lnSpc>
                <a:spcPct val="80000"/>
              </a:lnSpc>
            </a:pPr>
            <a:r>
              <a:rPr lang="en-US" altLang="en-US" sz="2400"/>
              <a:t>grading &amp; shaping</a:t>
            </a:r>
          </a:p>
          <a:p>
            <a:pPr lvl="1">
              <a:lnSpc>
                <a:spcPct val="80000"/>
              </a:lnSpc>
            </a:pPr>
            <a:r>
              <a:rPr lang="en-US" altLang="en-US" sz="2400"/>
              <a:t>lime</a:t>
            </a:r>
          </a:p>
          <a:p>
            <a:pPr lvl="1">
              <a:lnSpc>
                <a:spcPct val="80000"/>
              </a:lnSpc>
            </a:pPr>
            <a:r>
              <a:rPr lang="en-US" altLang="en-US" sz="2400"/>
              <a:t>fertilizer</a:t>
            </a:r>
          </a:p>
          <a:p>
            <a:pPr lvl="1">
              <a:lnSpc>
                <a:spcPct val="80000"/>
              </a:lnSpc>
            </a:pPr>
            <a:r>
              <a:rPr lang="en-US" altLang="en-US" sz="2400"/>
              <a:t>seedbed preparation</a:t>
            </a:r>
          </a:p>
          <a:p>
            <a:pPr lvl="1">
              <a:lnSpc>
                <a:spcPct val="80000"/>
              </a:lnSpc>
            </a:pPr>
            <a:r>
              <a:rPr lang="en-US" altLang="en-US" sz="2400"/>
              <a:t>quality seed</a:t>
            </a:r>
          </a:p>
          <a:p>
            <a:pPr lvl="1">
              <a:lnSpc>
                <a:spcPct val="80000"/>
              </a:lnSpc>
            </a:pPr>
            <a:r>
              <a:rPr lang="en-US" altLang="en-US" sz="2400"/>
              <a:t>proper planting techniques (rates/timing/depth)</a:t>
            </a:r>
          </a:p>
          <a:p>
            <a:pPr lvl="1">
              <a:lnSpc>
                <a:spcPct val="80000"/>
              </a:lnSpc>
            </a:pPr>
            <a:r>
              <a:rPr lang="en-US" altLang="en-US" sz="2400"/>
              <a:t>mulch</a:t>
            </a:r>
          </a:p>
          <a:p>
            <a:pPr lvl="1">
              <a:lnSpc>
                <a:spcPct val="80000"/>
              </a:lnSpc>
            </a:pPr>
            <a:r>
              <a:rPr lang="en-US" altLang="en-US" sz="2400"/>
              <a:t>irrigation</a:t>
            </a:r>
            <a:r>
              <a:rPr lang="en-US" altLang="en-US" sz="1500"/>
              <a:t>  </a:t>
            </a:r>
          </a:p>
          <a:p>
            <a:pPr>
              <a:lnSpc>
                <a:spcPct val="80000"/>
              </a:lnSpc>
            </a:pPr>
            <a:endParaRPr lang="en-US" altLang="en-US" sz="1600"/>
          </a:p>
        </p:txBody>
      </p:sp>
      <p:sp>
        <p:nvSpPr>
          <p:cNvPr id="327684" name="Rectangle 4"/>
          <p:cNvSpPr>
            <a:spLocks noGrp="1" noChangeArrowheads="1"/>
          </p:cNvSpPr>
          <p:nvPr>
            <p:ph type="title"/>
          </p:nvPr>
        </p:nvSpPr>
        <p:spPr>
          <a:xfrm>
            <a:off x="762000" y="381000"/>
            <a:ext cx="7772400" cy="1143000"/>
          </a:xfrm>
          <a:noFill/>
          <a:ln/>
        </p:spPr>
        <p:txBody>
          <a:bodyPr/>
          <a:lstStyle/>
          <a:p>
            <a:pPr algn="ctr"/>
            <a:r>
              <a:rPr lang="en-US" altLang="en-US"/>
              <a:t>Temporary Seeding</a:t>
            </a:r>
          </a:p>
        </p:txBody>
      </p:sp>
      <p:pic>
        <p:nvPicPr>
          <p:cNvPr id="327687" name="Picture 7" descr="Rockdale temp cover browntop millet2 06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730375"/>
            <a:ext cx="3962400" cy="2630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7688" name="Text Box 8"/>
          <p:cNvSpPr txBox="1">
            <a:spLocks noChangeArrowheads="1"/>
          </p:cNvSpPr>
          <p:nvPr/>
        </p:nvSpPr>
        <p:spPr bwMode="auto">
          <a:xfrm>
            <a:off x="381000" y="533400"/>
            <a:ext cx="1752600" cy="771525"/>
          </a:xfrm>
          <a:prstGeom prst="rect">
            <a:avLst/>
          </a:prstGeom>
          <a:noFill/>
          <a:ln w="9525">
            <a:solidFill>
              <a:srgbClr val="82984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100000"/>
              </a:lnSpc>
              <a:spcBef>
                <a:spcPct val="0"/>
              </a:spcBef>
            </a:pPr>
            <a:r>
              <a:rPr lang="en-US" altLang="en-US" sz="4400">
                <a:latin typeface="Calisto MT" charset="0"/>
              </a:rPr>
              <a:t>Ds2</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ChangeArrowheads="1"/>
          </p:cNvSpPr>
          <p:nvPr/>
        </p:nvSpPr>
        <p:spPr bwMode="auto">
          <a:xfrm>
            <a:off x="533400" y="381000"/>
            <a:ext cx="792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100000"/>
              </a:lnSpc>
              <a:spcBef>
                <a:spcPct val="0"/>
              </a:spcBef>
            </a:pPr>
            <a:r>
              <a:rPr lang="en-US" altLang="en-US" sz="3600" b="1">
                <a:solidFill>
                  <a:srgbClr val="829848"/>
                </a:solidFill>
                <a:latin typeface="Calisto MT" charset="0"/>
              </a:rPr>
              <a:t>Per the </a:t>
            </a:r>
            <a:r>
              <a:rPr lang="en-US" altLang="en-US" sz="3600" b="1" i="1">
                <a:solidFill>
                  <a:srgbClr val="829848"/>
                </a:solidFill>
                <a:latin typeface="Calisto MT" charset="0"/>
              </a:rPr>
              <a:t>“Manual for E&amp;SC in Georgia”</a:t>
            </a:r>
            <a:r>
              <a:rPr lang="en-US" altLang="en-US" sz="3600" b="1">
                <a:latin typeface="Calisto MT" charset="0"/>
              </a:rPr>
              <a:t> </a:t>
            </a:r>
            <a:endParaRPr lang="en-US" altLang="en-US" sz="3600" b="1">
              <a:solidFill>
                <a:srgbClr val="829848"/>
              </a:solidFill>
              <a:latin typeface="Calisto MT" charset="0"/>
            </a:endParaRPr>
          </a:p>
        </p:txBody>
      </p:sp>
      <p:sp>
        <p:nvSpPr>
          <p:cNvPr id="323587" name="Rectangle 3"/>
          <p:cNvSpPr>
            <a:spLocks noChangeArrowheads="1"/>
          </p:cNvSpPr>
          <p:nvPr/>
        </p:nvSpPr>
        <p:spPr bwMode="auto">
          <a:xfrm>
            <a:off x="152400" y="1295400"/>
            <a:ext cx="8839200" cy="419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100000"/>
              </a:lnSpc>
              <a:spcBef>
                <a:spcPct val="50000"/>
              </a:spcBef>
            </a:pPr>
            <a:r>
              <a:rPr lang="en-US" altLang="en-US" sz="3100" b="1" u="sng">
                <a:solidFill>
                  <a:srgbClr val="829848"/>
                </a:solidFill>
              </a:rPr>
              <a:t>Ds2 - Temporary Seeding</a:t>
            </a:r>
            <a:r>
              <a:rPr lang="en-US" altLang="en-US" sz="3100" b="1">
                <a:solidFill>
                  <a:srgbClr val="829848"/>
                </a:solidFill>
              </a:rPr>
              <a:t> </a:t>
            </a:r>
          </a:p>
          <a:p>
            <a:pPr eaLnBrk="1" hangingPunct="1">
              <a:lnSpc>
                <a:spcPct val="100000"/>
              </a:lnSpc>
              <a:spcBef>
                <a:spcPct val="50000"/>
              </a:spcBef>
              <a:buFontTx/>
              <a:buChar char="•"/>
            </a:pPr>
            <a:r>
              <a:rPr lang="en-US" altLang="en-US"/>
              <a:t>On all exposed areas</a:t>
            </a:r>
            <a:r>
              <a:rPr lang="en-US" altLang="en-US">
                <a:solidFill>
                  <a:srgbClr val="FFFF00"/>
                </a:solidFill>
              </a:rPr>
              <a:t> </a:t>
            </a:r>
            <a:r>
              <a:rPr lang="en-US" altLang="en-US" b="1">
                <a:solidFill>
                  <a:srgbClr val="829848"/>
                </a:solidFill>
              </a:rPr>
              <a:t>within 14 days of disturbance</a:t>
            </a:r>
            <a:r>
              <a:rPr lang="en-US" altLang="en-US" i="1">
                <a:solidFill>
                  <a:srgbClr val="FFFF00"/>
                </a:solidFill>
              </a:rPr>
              <a:t>  </a:t>
            </a:r>
          </a:p>
          <a:p>
            <a:pPr eaLnBrk="1" hangingPunct="1">
              <a:lnSpc>
                <a:spcPct val="100000"/>
              </a:lnSpc>
              <a:spcBef>
                <a:spcPct val="50000"/>
              </a:spcBef>
              <a:buFontTx/>
              <a:buChar char="•"/>
            </a:pPr>
            <a:r>
              <a:rPr lang="en-US" altLang="en-US"/>
              <a:t>Maintain cover on </a:t>
            </a:r>
            <a:r>
              <a:rPr lang="en-US" altLang="en-US" b="1">
                <a:solidFill>
                  <a:srgbClr val="829848"/>
                </a:solidFill>
              </a:rPr>
              <a:t>90% or more</a:t>
            </a:r>
            <a:r>
              <a:rPr lang="en-US" altLang="en-US"/>
              <a:t> of the soil surface</a:t>
            </a:r>
          </a:p>
          <a:p>
            <a:pPr eaLnBrk="1" hangingPunct="1">
              <a:lnSpc>
                <a:spcPct val="100000"/>
              </a:lnSpc>
              <a:spcBef>
                <a:spcPct val="50000"/>
              </a:spcBef>
              <a:buFontTx/>
              <a:buChar char="•"/>
            </a:pPr>
            <a:r>
              <a:rPr lang="en-US" altLang="en-US"/>
              <a:t>Can be used alone for </a:t>
            </a:r>
            <a:r>
              <a:rPr lang="en-US" altLang="en-US" b="1">
                <a:solidFill>
                  <a:srgbClr val="829848"/>
                </a:solidFill>
              </a:rPr>
              <a:t>up to 6 months</a:t>
            </a:r>
          </a:p>
          <a:p>
            <a:pPr eaLnBrk="1" hangingPunct="1">
              <a:lnSpc>
                <a:spcPct val="100000"/>
              </a:lnSpc>
              <a:spcBef>
                <a:spcPct val="50000"/>
              </a:spcBef>
              <a:buFontTx/>
              <a:buChar char="•"/>
            </a:pPr>
            <a:r>
              <a:rPr lang="en-US" altLang="en-US" b="1"/>
              <a:t>Permanent vegetation </a:t>
            </a:r>
            <a:r>
              <a:rPr lang="en-US" altLang="en-US"/>
              <a:t>will be used if area is to be undisturbed for</a:t>
            </a:r>
            <a:r>
              <a:rPr lang="en-US" altLang="en-US" b="1">
                <a:solidFill>
                  <a:srgbClr val="829848"/>
                </a:solidFill>
              </a:rPr>
              <a:t> more than 6 months</a:t>
            </a:r>
          </a:p>
          <a:p>
            <a:pPr eaLnBrk="1" hangingPunct="1">
              <a:lnSpc>
                <a:spcPct val="100000"/>
              </a:lnSpc>
              <a:spcBef>
                <a:spcPct val="50000"/>
              </a:spcBef>
            </a:pPr>
            <a:endParaRPr lang="en-US" altLang="en-US"/>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609600" y="152400"/>
            <a:ext cx="7772400" cy="1143000"/>
          </a:xfrm>
        </p:spPr>
        <p:txBody>
          <a:bodyPr/>
          <a:lstStyle/>
          <a:p>
            <a:r>
              <a:rPr lang="en-US" altLang="en-US" sz="4800" b="0"/>
              <a:t>Ds2 – </a:t>
            </a:r>
            <a:r>
              <a:rPr lang="en-US" altLang="en-US" b="0">
                <a:latin typeface="Arial" charset="0"/>
              </a:rPr>
              <a:t>Plant Selection</a:t>
            </a:r>
            <a:r>
              <a:rPr lang="en-US" altLang="en-US" sz="4800" b="0"/>
              <a:t> </a:t>
            </a:r>
          </a:p>
        </p:txBody>
      </p:sp>
      <p:sp>
        <p:nvSpPr>
          <p:cNvPr id="222211" name="Rectangle 3"/>
          <p:cNvSpPr>
            <a:spLocks noGrp="1" noChangeArrowheads="1"/>
          </p:cNvSpPr>
          <p:nvPr>
            <p:ph type="body" idx="1"/>
          </p:nvPr>
        </p:nvSpPr>
        <p:spPr>
          <a:xfrm>
            <a:off x="609600" y="1447800"/>
            <a:ext cx="7772400" cy="4953000"/>
          </a:xfrm>
        </p:spPr>
        <p:txBody>
          <a:bodyPr/>
          <a:lstStyle/>
          <a:p>
            <a:r>
              <a:rPr lang="en-US" altLang="en-US" sz="2800"/>
              <a:t>Germinate quickly </a:t>
            </a:r>
          </a:p>
          <a:p>
            <a:r>
              <a:rPr lang="en-US" altLang="en-US" sz="2800"/>
              <a:t>Noncompetitive</a:t>
            </a:r>
          </a:p>
          <a:p>
            <a:r>
              <a:rPr lang="en-US" altLang="en-US" sz="2800"/>
              <a:t>Adequate cover</a:t>
            </a:r>
          </a:p>
          <a:p>
            <a:pPr lvl="1"/>
            <a:endParaRPr lang="en-US" altLang="en-US"/>
          </a:p>
          <a:p>
            <a:endParaRPr lang="en-US" altLang="en-US" sz="3400" b="1"/>
          </a:p>
          <a:p>
            <a:endParaRPr lang="en-US" altLang="en-US" sz="3400" b="1"/>
          </a:p>
          <a:p>
            <a:endParaRPr lang="en-US" altLang="en-US" sz="3400" b="1"/>
          </a:p>
          <a:p>
            <a:endParaRPr lang="en-US" altLang="en-US" sz="3400" b="1"/>
          </a:p>
          <a:p>
            <a:pPr>
              <a:buFontTx/>
              <a:buNone/>
            </a:pPr>
            <a:endParaRPr lang="en-US" altLang="en-US" sz="3400"/>
          </a:p>
          <a:p>
            <a:endParaRPr lang="en-US" altLang="en-US" sz="3400"/>
          </a:p>
        </p:txBody>
      </p:sp>
      <p:pic>
        <p:nvPicPr>
          <p:cNvPr id="222214" name="Picture 6" descr="Clarke temp cover ryegrass2 06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505200"/>
            <a:ext cx="4572000" cy="3033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2215" name="Text Box 7"/>
          <p:cNvSpPr txBox="1">
            <a:spLocks noChangeArrowheads="1"/>
          </p:cNvSpPr>
          <p:nvPr/>
        </p:nvSpPr>
        <p:spPr bwMode="auto">
          <a:xfrm>
            <a:off x="2590800" y="5715000"/>
            <a:ext cx="2073275" cy="614363"/>
          </a:xfrm>
          <a:prstGeom prst="rect">
            <a:avLst/>
          </a:prstGeom>
          <a:solidFill>
            <a:srgbClr val="E2E1C3"/>
          </a:solidFill>
          <a:ln w="127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20000"/>
              </a:spcBef>
            </a:pPr>
            <a:r>
              <a:rPr lang="en-US" altLang="en-US" sz="2800">
                <a:solidFill>
                  <a:srgbClr val="86403B"/>
                </a:solidFill>
                <a:latin typeface="Calisto MT" charset="0"/>
              </a:rPr>
              <a:t>90 % cover ?</a:t>
            </a:r>
          </a:p>
        </p:txBody>
      </p:sp>
      <p:pic>
        <p:nvPicPr>
          <p:cNvPr id="222217" name="Picture 9" descr="Rockdale browntop temp cover 06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447800"/>
            <a:ext cx="4267200" cy="2832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8" name="Picture 4" descr="GA MLRA map"/>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228600" y="304800"/>
            <a:ext cx="6491288" cy="5915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useBgFill="1">
        <p:nvSpPr>
          <p:cNvPr id="328709" name="Text Box 5"/>
          <p:cNvSpPr txBox="1">
            <a:spLocks noChangeArrowheads="1"/>
          </p:cNvSpPr>
          <p:nvPr/>
        </p:nvSpPr>
        <p:spPr bwMode="auto">
          <a:xfrm>
            <a:off x="5791200" y="228600"/>
            <a:ext cx="2743200" cy="2528888"/>
          </a:xfrm>
          <a:prstGeom prst="rect">
            <a:avLst/>
          </a:prstGeom>
          <a:ln w="254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pPr>
            <a:r>
              <a:rPr lang="en-US" altLang="en-US" u="sng">
                <a:solidFill>
                  <a:srgbClr val="000000"/>
                </a:solidFill>
                <a:latin typeface="Calisto MT" charset="0"/>
              </a:rPr>
              <a:t>Regional variations</a:t>
            </a:r>
            <a:r>
              <a:rPr lang="en-US" altLang="en-US">
                <a:solidFill>
                  <a:srgbClr val="000000"/>
                </a:solidFill>
                <a:latin typeface="Calisto MT" charset="0"/>
              </a:rPr>
              <a:t>:</a:t>
            </a:r>
          </a:p>
          <a:p>
            <a:pPr algn="ctr">
              <a:lnSpc>
                <a:spcPct val="100000"/>
              </a:lnSpc>
              <a:spcBef>
                <a:spcPct val="20000"/>
              </a:spcBef>
            </a:pPr>
            <a:r>
              <a:rPr lang="en-US" altLang="en-US" sz="2800">
                <a:solidFill>
                  <a:srgbClr val="000000"/>
                </a:solidFill>
                <a:latin typeface="Calisto MT" charset="0"/>
              </a:rPr>
              <a:t>Climate</a:t>
            </a:r>
          </a:p>
          <a:p>
            <a:pPr algn="ctr">
              <a:lnSpc>
                <a:spcPct val="100000"/>
              </a:lnSpc>
              <a:spcBef>
                <a:spcPct val="20000"/>
              </a:spcBef>
            </a:pPr>
            <a:r>
              <a:rPr lang="en-US" altLang="en-US" sz="2800">
                <a:solidFill>
                  <a:srgbClr val="000000"/>
                </a:solidFill>
                <a:latin typeface="Calisto MT" charset="0"/>
              </a:rPr>
              <a:t>&amp;</a:t>
            </a:r>
          </a:p>
          <a:p>
            <a:pPr algn="ctr">
              <a:lnSpc>
                <a:spcPct val="100000"/>
              </a:lnSpc>
              <a:spcBef>
                <a:spcPct val="20000"/>
              </a:spcBef>
            </a:pPr>
            <a:r>
              <a:rPr lang="en-US" altLang="en-US" sz="2800">
                <a:solidFill>
                  <a:srgbClr val="000000"/>
                </a:solidFill>
                <a:latin typeface="Calisto MT" charset="0"/>
              </a:rPr>
              <a:t>Soils</a:t>
            </a:r>
          </a:p>
        </p:txBody>
      </p:sp>
      <p:sp>
        <p:nvSpPr>
          <p:cNvPr id="328710" name="Text Box 6"/>
          <p:cNvSpPr txBox="1">
            <a:spLocks noChangeArrowheads="1"/>
          </p:cNvSpPr>
          <p:nvPr/>
        </p:nvSpPr>
        <p:spPr bwMode="auto">
          <a:xfrm>
            <a:off x="4419600" y="4876800"/>
            <a:ext cx="1524000" cy="601663"/>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50000"/>
              </a:spcBef>
            </a:pPr>
            <a:endParaRPr lang="en-US" altLang="en-US" sz="2800">
              <a:solidFill>
                <a:srgbClr val="86403B"/>
              </a:solidFill>
              <a:latin typeface="Arial"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0" y="0"/>
            <a:ext cx="8991600" cy="1143000"/>
          </a:xfrm>
        </p:spPr>
        <p:txBody>
          <a:bodyPr/>
          <a:lstStyle/>
          <a:p>
            <a:r>
              <a:rPr lang="en-US" altLang="en-US"/>
              <a:t>Soils make a difference</a:t>
            </a:r>
          </a:p>
        </p:txBody>
      </p:sp>
      <p:pic>
        <p:nvPicPr>
          <p:cNvPr id="135172" name="Picture 4" descr="104_4"/>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4191000" y="1600200"/>
            <a:ext cx="4953000" cy="3298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5173" name="Text Box 5"/>
          <p:cNvSpPr txBox="1">
            <a:spLocks noChangeArrowheads="1"/>
          </p:cNvSpPr>
          <p:nvPr/>
        </p:nvSpPr>
        <p:spPr bwMode="auto">
          <a:xfrm>
            <a:off x="2209800" y="5410200"/>
            <a:ext cx="4800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00000"/>
              </a:lnSpc>
              <a:spcBef>
                <a:spcPct val="0"/>
              </a:spcBef>
            </a:pPr>
            <a:r>
              <a:rPr lang="en-US" altLang="en-US" b="1">
                <a:latin typeface="Calisto MT" charset="0"/>
              </a:rPr>
              <a:t>They vary across the state.</a:t>
            </a:r>
          </a:p>
          <a:p>
            <a:pPr>
              <a:lnSpc>
                <a:spcPct val="100000"/>
              </a:lnSpc>
              <a:spcBef>
                <a:spcPct val="0"/>
              </a:spcBef>
            </a:pPr>
            <a:r>
              <a:rPr lang="en-US" altLang="en-US" b="1">
                <a:latin typeface="Calisto MT" charset="0"/>
              </a:rPr>
              <a:t>They vary on a site.</a:t>
            </a:r>
            <a:endParaRPr lang="en-US" altLang="en-US" sz="2400">
              <a:latin typeface="Calisto MT" charset="0"/>
            </a:endParaRPr>
          </a:p>
        </p:txBody>
      </p:sp>
      <p:pic>
        <p:nvPicPr>
          <p:cNvPr id="135175" name="Picture 7" descr="TIFTON Soil Profile best image"/>
          <p:cNvPicPr>
            <a:picLocks noChangeAspect="1" noChangeArrowheads="1"/>
          </p:cNvPicPr>
          <p:nvPr/>
        </p:nvPicPr>
        <p:blipFill>
          <a:blip r:embed="rId4">
            <a:lum bright="12000" contrast="6000"/>
            <a:extLst>
              <a:ext uri="{28A0092B-C50C-407E-A947-70E740481C1C}">
                <a14:useLocalDpi xmlns:a14="http://schemas.microsoft.com/office/drawing/2010/main" val="0"/>
              </a:ext>
            </a:extLst>
          </a:blip>
          <a:srcRect/>
          <a:stretch>
            <a:fillRect/>
          </a:stretch>
        </p:blipFill>
        <p:spPr bwMode="auto">
          <a:xfrm>
            <a:off x="228600" y="2133600"/>
            <a:ext cx="1757363" cy="2667000"/>
          </a:xfrm>
          <a:prstGeom prst="rect">
            <a:avLst/>
          </a:prstGeom>
          <a:noFill/>
          <a:ln w="12700">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135176" name="Picture 8" descr="Cecil soil profi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2133600"/>
            <a:ext cx="1870075" cy="2667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5177" name="Text Box 9"/>
          <p:cNvSpPr txBox="1">
            <a:spLocks noChangeArrowheads="1"/>
          </p:cNvSpPr>
          <p:nvPr/>
        </p:nvSpPr>
        <p:spPr bwMode="auto">
          <a:xfrm>
            <a:off x="685800" y="4724400"/>
            <a:ext cx="779463"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20000"/>
              </a:spcBef>
            </a:pPr>
            <a:r>
              <a:rPr lang="en-US" altLang="en-US" sz="1800">
                <a:solidFill>
                  <a:srgbClr val="86403B"/>
                </a:solidFill>
                <a:latin typeface="Calisto MT" charset="0"/>
              </a:rPr>
              <a:t>Tifton</a:t>
            </a:r>
          </a:p>
        </p:txBody>
      </p:sp>
      <p:sp>
        <p:nvSpPr>
          <p:cNvPr id="135179" name="Text Box 11"/>
          <p:cNvSpPr txBox="1">
            <a:spLocks noChangeArrowheads="1"/>
          </p:cNvSpPr>
          <p:nvPr/>
        </p:nvSpPr>
        <p:spPr bwMode="auto">
          <a:xfrm>
            <a:off x="2743200" y="4724400"/>
            <a:ext cx="67945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20000"/>
              </a:spcBef>
            </a:pPr>
            <a:r>
              <a:rPr lang="en-US" altLang="en-US" sz="1800">
                <a:solidFill>
                  <a:srgbClr val="86403B"/>
                </a:solidFill>
                <a:latin typeface="Calisto MT" charset="0"/>
              </a:rPr>
              <a:t>Cecil</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D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29325" cy="6858000"/>
          </a:xfrm>
          <a:prstGeom prst="rect">
            <a:avLst/>
          </a:prstGeom>
          <a:noFill/>
          <a:ln w="12700">
            <a:solidFill>
              <a:srgbClr val="333333"/>
            </a:solidFill>
            <a:miter lim="800000"/>
            <a:headEnd/>
            <a:tailEnd/>
          </a:ln>
          <a:extLst>
            <a:ext uri="{909E8E84-426E-40DD-AFC4-6F175D3DCCD1}">
              <a14:hiddenFill xmlns:a14="http://schemas.microsoft.com/office/drawing/2010/main">
                <a:solidFill>
                  <a:srgbClr val="FFFFFF"/>
                </a:solidFill>
              </a14:hiddenFill>
            </a:ext>
          </a:extLst>
        </p:spPr>
      </p:pic>
      <p:sp>
        <p:nvSpPr>
          <p:cNvPr id="293891" name="Oval 3"/>
          <p:cNvSpPr>
            <a:spLocks noChangeArrowheads="1"/>
          </p:cNvSpPr>
          <p:nvPr/>
        </p:nvSpPr>
        <p:spPr bwMode="auto">
          <a:xfrm>
            <a:off x="3048000" y="381000"/>
            <a:ext cx="2438400" cy="381000"/>
          </a:xfrm>
          <a:prstGeom prst="ellipse">
            <a:avLst/>
          </a:prstGeom>
          <a:noFill/>
          <a:ln w="31750">
            <a:solidFill>
              <a:srgbClr val="86403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3892" name="Text Box 4"/>
          <p:cNvSpPr txBox="1">
            <a:spLocks noChangeArrowheads="1"/>
          </p:cNvSpPr>
          <p:nvPr/>
        </p:nvSpPr>
        <p:spPr bwMode="auto">
          <a:xfrm>
            <a:off x="6019800" y="1828800"/>
            <a:ext cx="3124200" cy="448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00000"/>
              </a:lnSpc>
              <a:spcBef>
                <a:spcPct val="50000"/>
              </a:spcBef>
            </a:pPr>
            <a:r>
              <a:rPr lang="en-US" altLang="en-US" sz="2400" i="1">
                <a:solidFill>
                  <a:srgbClr val="829848"/>
                </a:solidFill>
                <a:latin typeface="Calisto MT" charset="0"/>
              </a:rPr>
              <a:t>Regional differences </a:t>
            </a:r>
            <a:r>
              <a:rPr lang="en-US" altLang="en-US" sz="2400">
                <a:solidFill>
                  <a:srgbClr val="829848"/>
                </a:solidFill>
                <a:latin typeface="Calisto MT" charset="0"/>
              </a:rPr>
              <a:t>in</a:t>
            </a:r>
            <a:r>
              <a:rPr lang="en-US" altLang="en-US" sz="2400" i="1">
                <a:solidFill>
                  <a:srgbClr val="829848"/>
                </a:solidFill>
                <a:latin typeface="Calisto MT" charset="0"/>
              </a:rPr>
              <a:t> </a:t>
            </a:r>
            <a:r>
              <a:rPr lang="en-US" altLang="en-US" sz="2400">
                <a:solidFill>
                  <a:srgbClr val="829848"/>
                </a:solidFill>
                <a:latin typeface="Calisto MT" charset="0"/>
              </a:rPr>
              <a:t>the </a:t>
            </a:r>
            <a:r>
              <a:rPr lang="en-US" altLang="en-US" sz="2400" i="1">
                <a:solidFill>
                  <a:srgbClr val="829848"/>
                </a:solidFill>
                <a:latin typeface="Calisto MT" charset="0"/>
              </a:rPr>
              <a:t>“Manual”</a:t>
            </a:r>
          </a:p>
          <a:p>
            <a:pPr>
              <a:lnSpc>
                <a:spcPct val="100000"/>
              </a:lnSpc>
              <a:spcBef>
                <a:spcPct val="50000"/>
              </a:spcBef>
            </a:pPr>
            <a:r>
              <a:rPr lang="en-US" altLang="en-US" sz="3200" b="1">
                <a:latin typeface="Calisto MT" charset="0"/>
              </a:rPr>
              <a:t>-species </a:t>
            </a:r>
          </a:p>
          <a:p>
            <a:pPr>
              <a:lnSpc>
                <a:spcPct val="100000"/>
              </a:lnSpc>
              <a:spcBef>
                <a:spcPct val="50000"/>
              </a:spcBef>
            </a:pPr>
            <a:r>
              <a:rPr lang="en-US" altLang="en-US" sz="3200" b="1">
                <a:latin typeface="Calisto MT" charset="0"/>
              </a:rPr>
              <a:t>-rates</a:t>
            </a:r>
          </a:p>
          <a:p>
            <a:pPr>
              <a:lnSpc>
                <a:spcPct val="100000"/>
              </a:lnSpc>
              <a:spcBef>
                <a:spcPct val="50000"/>
              </a:spcBef>
            </a:pPr>
            <a:r>
              <a:rPr lang="en-US" altLang="en-US" sz="3200" b="1">
                <a:latin typeface="Calisto MT" charset="0"/>
              </a:rPr>
              <a:t>-planting dates</a:t>
            </a:r>
          </a:p>
          <a:p>
            <a:pPr>
              <a:lnSpc>
                <a:spcPct val="100000"/>
              </a:lnSpc>
              <a:spcBef>
                <a:spcPct val="50000"/>
              </a:spcBef>
            </a:pPr>
            <a:endParaRPr lang="en-US" altLang="en-US" sz="3200" b="1"/>
          </a:p>
          <a:p>
            <a:pPr>
              <a:lnSpc>
                <a:spcPct val="100000"/>
              </a:lnSpc>
              <a:spcBef>
                <a:spcPct val="50000"/>
              </a:spcBef>
            </a:pPr>
            <a:endParaRPr lang="en-US" altLang="en-US" sz="3200" b="1" i="1">
              <a:solidFill>
                <a:srgbClr val="829848"/>
              </a:solidFill>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533400" y="304800"/>
            <a:ext cx="8153400" cy="13716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4800"/>
              <a:t>Plants for Temporary Cover</a:t>
            </a:r>
          </a:p>
        </p:txBody>
      </p:sp>
      <p:sp>
        <p:nvSpPr>
          <p:cNvPr id="117763" name="Rectangle 3"/>
          <p:cNvSpPr>
            <a:spLocks noGrp="1" noChangeArrowheads="1"/>
          </p:cNvSpPr>
          <p:nvPr>
            <p:ph type="body" idx="1"/>
          </p:nvPr>
        </p:nvSpPr>
        <p:spPr>
          <a:xfrm>
            <a:off x="304800" y="1676400"/>
            <a:ext cx="86868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buFontTx/>
              <a:buNone/>
            </a:pPr>
            <a:r>
              <a:rPr lang="en-US" altLang="en-US" sz="2400" b="1" u="sng">
                <a:solidFill>
                  <a:srgbClr val="829848"/>
                </a:solidFill>
                <a:latin typeface="Calisto MT" charset="0"/>
              </a:rPr>
              <a:t>Warm season annuals</a:t>
            </a:r>
            <a:r>
              <a:rPr lang="en-US" altLang="en-US" sz="2400" b="1">
                <a:solidFill>
                  <a:srgbClr val="829848"/>
                </a:solidFill>
                <a:latin typeface="Calisto MT" charset="0"/>
              </a:rPr>
              <a:t>		</a:t>
            </a:r>
            <a:r>
              <a:rPr lang="en-US" altLang="en-US" sz="2400" b="1" u="sng">
                <a:solidFill>
                  <a:srgbClr val="829848"/>
                </a:solidFill>
                <a:latin typeface="Calisto MT" charset="0"/>
              </a:rPr>
              <a:t>Cool season annuals</a:t>
            </a:r>
          </a:p>
          <a:p>
            <a:pPr>
              <a:buFontTx/>
              <a:buNone/>
            </a:pPr>
            <a:r>
              <a:rPr lang="en-US" altLang="en-US">
                <a:latin typeface="Calisto MT" charset="0"/>
              </a:rPr>
              <a:t>		</a:t>
            </a:r>
            <a:r>
              <a:rPr lang="en-US" altLang="en-US" sz="2800">
                <a:latin typeface="Calisto MT" charset="0"/>
              </a:rPr>
              <a:t>-brown top millet 			-rye </a:t>
            </a:r>
          </a:p>
          <a:p>
            <a:pPr>
              <a:buFontTx/>
              <a:buNone/>
            </a:pPr>
            <a:r>
              <a:rPr lang="en-US" altLang="en-US" sz="2800">
                <a:latin typeface="Calisto MT" charset="0"/>
              </a:rPr>
              <a:t>		-pearl millet				-ryegrass </a:t>
            </a:r>
          </a:p>
          <a:p>
            <a:pPr>
              <a:buFontTx/>
              <a:buNone/>
            </a:pPr>
            <a:r>
              <a:rPr lang="en-US" altLang="en-US" sz="2800">
                <a:latin typeface="Calisto MT" charset="0"/>
              </a:rPr>
              <a:t>		-sudan grass				-wheat</a:t>
            </a:r>
          </a:p>
          <a:p>
            <a:pPr>
              <a:buFontTx/>
              <a:buNone/>
            </a:pPr>
            <a:endParaRPr lang="en-US" altLang="en-US" sz="2800">
              <a:latin typeface="Calisto MT" charset="0"/>
            </a:endParaRPr>
          </a:p>
          <a:p>
            <a:pPr>
              <a:buFontTx/>
              <a:buNone/>
            </a:pPr>
            <a:r>
              <a:rPr lang="en-US" altLang="en-US" sz="2400" b="1" u="sng">
                <a:solidFill>
                  <a:srgbClr val="829848"/>
                </a:solidFill>
                <a:latin typeface="Calisto MT" charset="0"/>
              </a:rPr>
              <a:t>Warm season perennials</a:t>
            </a:r>
            <a:r>
              <a:rPr lang="en-US" altLang="en-US" sz="2400" b="1">
                <a:solidFill>
                  <a:srgbClr val="829848"/>
                </a:solidFill>
                <a:latin typeface="Calisto MT" charset="0"/>
              </a:rPr>
              <a:t>		</a:t>
            </a:r>
            <a:r>
              <a:rPr lang="en-US" altLang="en-US" sz="2400" b="1" u="sng">
                <a:solidFill>
                  <a:srgbClr val="829848"/>
                </a:solidFill>
                <a:latin typeface="Calisto MT" charset="0"/>
              </a:rPr>
              <a:t>Cool season perennial</a:t>
            </a:r>
          </a:p>
          <a:p>
            <a:pPr>
              <a:buFontTx/>
              <a:buNone/>
            </a:pPr>
            <a:r>
              <a:rPr lang="en-US" altLang="en-US">
                <a:latin typeface="Calisto MT" charset="0"/>
              </a:rPr>
              <a:t>		</a:t>
            </a:r>
            <a:r>
              <a:rPr lang="en-US" altLang="en-US" sz="2800">
                <a:latin typeface="Calisto MT" charset="0"/>
              </a:rPr>
              <a:t>-common bermuda 		-tall fescue </a:t>
            </a:r>
          </a:p>
          <a:p>
            <a:pPr>
              <a:buFontTx/>
              <a:buNone/>
            </a:pPr>
            <a:r>
              <a:rPr lang="en-US" altLang="en-US" sz="2800">
                <a:latin typeface="Calisto MT" charset="0"/>
              </a:rPr>
              <a:t>		-weeping lovegrass</a:t>
            </a:r>
            <a:r>
              <a:rPr lang="en-US" altLang="en-US" sz="2800">
                <a:solidFill>
                  <a:schemeClr val="bg1"/>
                </a:solidFill>
                <a:latin typeface="Calisto MT" charset="0"/>
              </a:rPr>
              <a:t> </a:t>
            </a:r>
          </a:p>
          <a:p>
            <a:pPr>
              <a:buFontTx/>
              <a:buNone/>
            </a:pPr>
            <a:r>
              <a:rPr lang="en-US" altLang="en-US">
                <a:solidFill>
                  <a:schemeClr val="bg1"/>
                </a:solidFill>
                <a:latin typeface="Calisto MT" charset="0"/>
              </a:rPr>
              <a:t>			</a:t>
            </a:r>
          </a:p>
          <a:p>
            <a:pPr>
              <a:buFontTx/>
              <a:buNone/>
            </a:pPr>
            <a:endParaRPr lang="en-US" altLang="en-US">
              <a:solidFill>
                <a:schemeClr val="bg1"/>
              </a:solidFill>
              <a:latin typeface="Calisto MT"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ext Box 2"/>
          <p:cNvSpPr txBox="1">
            <a:spLocks noChangeArrowheads="1"/>
          </p:cNvSpPr>
          <p:nvPr/>
        </p:nvSpPr>
        <p:spPr bwMode="auto">
          <a:xfrm>
            <a:off x="2286000" y="457200"/>
            <a:ext cx="704056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100000"/>
              </a:lnSpc>
              <a:spcBef>
                <a:spcPct val="0"/>
              </a:spcBef>
            </a:pPr>
            <a:r>
              <a:rPr lang="en-US" altLang="en-US" sz="4000" b="1">
                <a:solidFill>
                  <a:srgbClr val="829848"/>
                </a:solidFill>
                <a:latin typeface="Calisto MT" charset="0"/>
              </a:rPr>
              <a:t>Disturbed Area Stabilization </a:t>
            </a:r>
          </a:p>
          <a:p>
            <a:pPr eaLnBrk="1" hangingPunct="1">
              <a:lnSpc>
                <a:spcPct val="100000"/>
              </a:lnSpc>
              <a:spcBef>
                <a:spcPct val="0"/>
              </a:spcBef>
            </a:pPr>
            <a:r>
              <a:rPr lang="en-US" altLang="en-US" sz="4000" b="1">
                <a:solidFill>
                  <a:srgbClr val="829848"/>
                </a:solidFill>
                <a:latin typeface="Calisto MT" charset="0"/>
              </a:rPr>
              <a:t>(with Permanent Vegetation)</a:t>
            </a:r>
          </a:p>
        </p:txBody>
      </p:sp>
      <p:sp>
        <p:nvSpPr>
          <p:cNvPr id="208900" name="Text Box 4"/>
          <p:cNvSpPr txBox="1">
            <a:spLocks noChangeArrowheads="1"/>
          </p:cNvSpPr>
          <p:nvPr/>
        </p:nvSpPr>
        <p:spPr bwMode="auto">
          <a:xfrm>
            <a:off x="228600" y="463550"/>
            <a:ext cx="1830388" cy="1320800"/>
          </a:xfrm>
          <a:prstGeom prst="rect">
            <a:avLst/>
          </a:prstGeom>
          <a:noFill/>
          <a:ln w="9525">
            <a:solidFill>
              <a:srgbClr val="82984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100000"/>
              </a:lnSpc>
              <a:spcBef>
                <a:spcPct val="0"/>
              </a:spcBef>
            </a:pPr>
            <a:r>
              <a:rPr lang="en-US" altLang="en-US" sz="8000">
                <a:latin typeface="Calisto MT" charset="0"/>
              </a:rPr>
              <a:t>Ds3</a:t>
            </a:r>
          </a:p>
        </p:txBody>
      </p:sp>
      <p:sp>
        <p:nvSpPr>
          <p:cNvPr id="208902" name="Rectangle 6"/>
          <p:cNvSpPr>
            <a:spLocks noChangeArrowheads="1"/>
          </p:cNvSpPr>
          <p:nvPr/>
        </p:nvSpPr>
        <p:spPr bwMode="auto">
          <a:xfrm>
            <a:off x="152400" y="2590800"/>
            <a:ext cx="8839200" cy="247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100000"/>
              </a:lnSpc>
              <a:spcBef>
                <a:spcPct val="0"/>
              </a:spcBef>
            </a:pPr>
            <a:r>
              <a:rPr lang="en-US" altLang="en-US" sz="2600"/>
              <a:t>Planting perennial vegetation (grasses, legumes, vines, shrubs, and trees) on exposed areas</a:t>
            </a:r>
          </a:p>
          <a:p>
            <a:pPr eaLnBrk="1" hangingPunct="1">
              <a:lnSpc>
                <a:spcPct val="100000"/>
              </a:lnSpc>
              <a:spcBef>
                <a:spcPct val="0"/>
              </a:spcBef>
            </a:pPr>
            <a:endParaRPr lang="en-US" altLang="en-US" sz="2600"/>
          </a:p>
          <a:p>
            <a:pPr eaLnBrk="1" hangingPunct="1">
              <a:lnSpc>
                <a:spcPct val="100000"/>
              </a:lnSpc>
              <a:spcBef>
                <a:spcPct val="0"/>
              </a:spcBef>
            </a:pPr>
            <a:r>
              <a:rPr lang="en-US" altLang="en-US" sz="2600">
                <a:solidFill>
                  <a:srgbClr val="829848"/>
                </a:solidFill>
              </a:rPr>
              <a:t>-Final permanent stabilization</a:t>
            </a:r>
            <a:r>
              <a:rPr lang="en-US" altLang="en-US" sz="2600"/>
              <a:t> </a:t>
            </a:r>
          </a:p>
          <a:p>
            <a:pPr eaLnBrk="1" hangingPunct="1">
              <a:lnSpc>
                <a:spcPct val="100000"/>
              </a:lnSpc>
              <a:spcBef>
                <a:spcPct val="0"/>
              </a:spcBef>
            </a:pPr>
            <a:endParaRPr lang="en-US" altLang="en-US" sz="2600"/>
          </a:p>
          <a:p>
            <a:pPr eaLnBrk="1" hangingPunct="1">
              <a:lnSpc>
                <a:spcPct val="100000"/>
              </a:lnSpc>
              <a:spcBef>
                <a:spcPct val="0"/>
              </a:spcBef>
            </a:pPr>
            <a:r>
              <a:rPr lang="en-US" altLang="en-US" sz="2600"/>
              <a:t>-Rough graded sites </a:t>
            </a:r>
            <a:r>
              <a:rPr lang="en-US" altLang="en-US" sz="2600">
                <a:solidFill>
                  <a:srgbClr val="829848"/>
                </a:solidFill>
              </a:rPr>
              <a:t>&gt;6 months</a:t>
            </a:r>
            <a:r>
              <a:rPr lang="en-US" altLang="en-US" sz="2600"/>
              <a:t>  </a:t>
            </a:r>
          </a:p>
        </p:txBody>
      </p:sp>
      <p:pic>
        <p:nvPicPr>
          <p:cNvPr id="208904" name="Picture 8" descr="Rockdale seeded bermuda 06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581400"/>
            <a:ext cx="3733800" cy="2476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762000" y="304800"/>
            <a:ext cx="75946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lgn="ctr"/>
            <a:r>
              <a:rPr lang="en-US" altLang="en-US" sz="4800"/>
              <a:t>Permanent Vegetation</a:t>
            </a:r>
          </a:p>
        </p:txBody>
      </p:sp>
      <p:sp>
        <p:nvSpPr>
          <p:cNvPr id="191491" name="Rectangle 3"/>
          <p:cNvSpPr>
            <a:spLocks noGrp="1" noChangeArrowheads="1"/>
          </p:cNvSpPr>
          <p:nvPr>
            <p:ph type="body" idx="1"/>
          </p:nvPr>
        </p:nvSpPr>
        <p:spPr>
          <a:xfrm>
            <a:off x="304800" y="1600200"/>
            <a:ext cx="8839200" cy="504825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lnSpc>
                <a:spcPct val="90000"/>
              </a:lnSpc>
              <a:buFontTx/>
              <a:buNone/>
            </a:pPr>
            <a:r>
              <a:rPr lang="en-US" altLang="en-US" b="1">
                <a:solidFill>
                  <a:srgbClr val="829848"/>
                </a:solidFill>
              </a:rPr>
              <a:t>Plans are based on site conditions.</a:t>
            </a:r>
          </a:p>
          <a:p>
            <a:pPr>
              <a:lnSpc>
                <a:spcPct val="90000"/>
              </a:lnSpc>
              <a:buFontTx/>
              <a:buNone/>
            </a:pPr>
            <a:endParaRPr lang="en-US" altLang="en-US" b="1">
              <a:solidFill>
                <a:srgbClr val="829848"/>
              </a:solidFill>
            </a:endParaRPr>
          </a:p>
          <a:p>
            <a:pPr>
              <a:lnSpc>
                <a:spcPct val="90000"/>
              </a:lnSpc>
            </a:pPr>
            <a:r>
              <a:rPr lang="en-US" altLang="en-US"/>
              <a:t>Site location</a:t>
            </a:r>
          </a:p>
          <a:p>
            <a:pPr>
              <a:lnSpc>
                <a:spcPct val="90000"/>
              </a:lnSpc>
            </a:pPr>
            <a:r>
              <a:rPr lang="en-US" altLang="en-US"/>
              <a:t>Soil characteristics</a:t>
            </a:r>
          </a:p>
          <a:p>
            <a:pPr>
              <a:lnSpc>
                <a:spcPct val="90000"/>
              </a:lnSpc>
            </a:pPr>
            <a:r>
              <a:rPr lang="en-US" altLang="en-US"/>
              <a:t>Topography</a:t>
            </a:r>
          </a:p>
          <a:p>
            <a:pPr>
              <a:lnSpc>
                <a:spcPct val="90000"/>
              </a:lnSpc>
            </a:pPr>
            <a:r>
              <a:rPr lang="en-US" altLang="en-US"/>
              <a:t>Concentrated water flow</a:t>
            </a:r>
          </a:p>
          <a:p>
            <a:pPr>
              <a:lnSpc>
                <a:spcPct val="90000"/>
              </a:lnSpc>
            </a:pPr>
            <a:r>
              <a:rPr lang="en-US" altLang="en-US"/>
              <a:t>Planned land use </a:t>
            </a:r>
          </a:p>
          <a:p>
            <a:pPr>
              <a:lnSpc>
                <a:spcPct val="90000"/>
              </a:lnSpc>
            </a:pPr>
            <a:r>
              <a:rPr lang="en-US" altLang="en-US"/>
              <a:t>Soil fertility</a:t>
            </a:r>
          </a:p>
          <a:p>
            <a:pPr>
              <a:lnSpc>
                <a:spcPct val="90000"/>
              </a:lnSpc>
            </a:pPr>
            <a:r>
              <a:rPr lang="en-US" altLang="en-US"/>
              <a:t>Soil pH</a:t>
            </a:r>
          </a:p>
          <a:p>
            <a:pPr>
              <a:lnSpc>
                <a:spcPct val="90000"/>
              </a:lnSpc>
            </a:pPr>
            <a:endParaRPr lang="en-US" altLang="en-US"/>
          </a:p>
        </p:txBody>
      </p:sp>
      <p:pic>
        <p:nvPicPr>
          <p:cNvPr id="191492" name="Picture 4" descr="cleared subdivision Savanna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819400"/>
            <a:ext cx="3451225" cy="21478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1493" name="Text Box 5"/>
          <p:cNvSpPr txBox="1">
            <a:spLocks noChangeArrowheads="1"/>
          </p:cNvSpPr>
          <p:nvPr/>
        </p:nvSpPr>
        <p:spPr bwMode="auto">
          <a:xfrm>
            <a:off x="381000" y="533400"/>
            <a:ext cx="1146175" cy="771525"/>
          </a:xfrm>
          <a:prstGeom prst="rect">
            <a:avLst/>
          </a:prstGeom>
          <a:noFill/>
          <a:ln w="9525">
            <a:solidFill>
              <a:srgbClr val="82984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100000"/>
              </a:lnSpc>
              <a:spcBef>
                <a:spcPct val="0"/>
              </a:spcBef>
            </a:pPr>
            <a:r>
              <a:rPr lang="en-US" altLang="en-US" sz="4400">
                <a:latin typeface="Calisto MT" charset="0"/>
              </a:rPr>
              <a:t>Ds3</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lstStyle/>
          <a:p>
            <a:r>
              <a:rPr lang="en-US" altLang="en-US" sz="4000" u="sng"/>
              <a:t>Key Points</a:t>
            </a:r>
          </a:p>
        </p:txBody>
      </p:sp>
      <p:sp>
        <p:nvSpPr>
          <p:cNvPr id="346115" name="Rectangle 3"/>
          <p:cNvSpPr>
            <a:spLocks noGrp="1" noChangeArrowheads="1"/>
          </p:cNvSpPr>
          <p:nvPr>
            <p:ph type="body" idx="1"/>
          </p:nvPr>
        </p:nvSpPr>
        <p:spPr>
          <a:xfrm>
            <a:off x="304800" y="2209800"/>
            <a:ext cx="8610600" cy="4114800"/>
          </a:xfrm>
        </p:spPr>
        <p:txBody>
          <a:bodyPr/>
          <a:lstStyle/>
          <a:p>
            <a:r>
              <a:rPr lang="en-US" altLang="en-US"/>
              <a:t>Excess soil erosion is not inevitable </a:t>
            </a:r>
          </a:p>
          <a:p>
            <a:r>
              <a:rPr lang="en-US" altLang="en-US"/>
              <a:t>A system of measures is needed </a:t>
            </a:r>
          </a:p>
          <a:p>
            <a:r>
              <a:rPr lang="en-US" altLang="en-US"/>
              <a:t>Vegetative measures provide many benefits</a:t>
            </a:r>
          </a:p>
          <a:p>
            <a:r>
              <a:rPr lang="en-US" altLang="en-US"/>
              <a:t>Site characteristics determine selection </a:t>
            </a:r>
          </a:p>
          <a:p>
            <a:r>
              <a:rPr lang="en-US" altLang="en-US"/>
              <a:t>Each measure has many components</a:t>
            </a:r>
          </a:p>
          <a:p>
            <a:r>
              <a:rPr lang="en-US" altLang="en-US"/>
              <a:t>Maintenance is required</a:t>
            </a:r>
          </a:p>
          <a:p>
            <a:endParaRPr lang="en-US" altLang="en-US"/>
          </a:p>
          <a:p>
            <a:endParaRPr lang="en-US" altLang="en-US"/>
          </a:p>
          <a:p>
            <a:endParaRPr lang="en-US" altLang="en-US"/>
          </a:p>
          <a:p>
            <a:endParaRPr lang="en-US" altLang="en-US"/>
          </a:p>
        </p:txBody>
      </p:sp>
      <p:pic>
        <p:nvPicPr>
          <p:cNvPr id="346117" name="Picture 5" descr="j02919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52400"/>
            <a:ext cx="1808163" cy="1914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a:xfrm>
            <a:off x="685800" y="152400"/>
            <a:ext cx="7772400" cy="1143000"/>
          </a:xfrm>
        </p:spPr>
        <p:txBody>
          <a:bodyPr/>
          <a:lstStyle/>
          <a:p>
            <a:pPr algn="ctr"/>
            <a:r>
              <a:rPr lang="en-US" altLang="en-US" b="0"/>
              <a:t>Components</a:t>
            </a:r>
          </a:p>
        </p:txBody>
      </p:sp>
      <p:sp>
        <p:nvSpPr>
          <p:cNvPr id="330755" name="Rectangle 3"/>
          <p:cNvSpPr>
            <a:spLocks noGrp="1" noChangeArrowheads="1"/>
          </p:cNvSpPr>
          <p:nvPr>
            <p:ph type="body" idx="1"/>
          </p:nvPr>
        </p:nvSpPr>
        <p:spPr>
          <a:xfrm>
            <a:off x="304800" y="1676400"/>
            <a:ext cx="8686800" cy="4114800"/>
          </a:xfrm>
        </p:spPr>
        <p:txBody>
          <a:bodyPr/>
          <a:lstStyle/>
          <a:p>
            <a:pPr>
              <a:lnSpc>
                <a:spcPct val="80000"/>
              </a:lnSpc>
              <a:buFontTx/>
              <a:buNone/>
            </a:pPr>
            <a:r>
              <a:rPr lang="en-US" altLang="en-US" sz="2800"/>
              <a:t>Grading and shaping		   Inoculants</a:t>
            </a:r>
          </a:p>
          <a:p>
            <a:pPr>
              <a:lnSpc>
                <a:spcPct val="80000"/>
              </a:lnSpc>
              <a:buFontTx/>
              <a:buNone/>
            </a:pPr>
            <a:r>
              <a:rPr lang="en-US" altLang="en-US" sz="2800"/>
              <a:t>Lime 					   Planting method </a:t>
            </a:r>
          </a:p>
          <a:p>
            <a:pPr>
              <a:lnSpc>
                <a:spcPct val="80000"/>
              </a:lnSpc>
              <a:buFontTx/>
              <a:buNone/>
            </a:pPr>
            <a:r>
              <a:rPr lang="en-US" altLang="en-US" sz="2800"/>
              <a:t>Fertilizer 				   Seeding depth</a:t>
            </a:r>
          </a:p>
          <a:p>
            <a:pPr>
              <a:lnSpc>
                <a:spcPct val="80000"/>
              </a:lnSpc>
              <a:buFontTx/>
              <a:buNone/>
            </a:pPr>
            <a:r>
              <a:rPr lang="en-US" altLang="en-US" sz="2800"/>
              <a:t>Seedbed preparation 		   Mulch </a:t>
            </a:r>
          </a:p>
          <a:p>
            <a:pPr>
              <a:lnSpc>
                <a:spcPct val="80000"/>
              </a:lnSpc>
              <a:buFontTx/>
              <a:buNone/>
            </a:pPr>
            <a:r>
              <a:rPr lang="en-US" altLang="en-US" sz="2800"/>
              <a:t>Species selection 		   Anchoring mulch</a:t>
            </a:r>
          </a:p>
          <a:p>
            <a:pPr>
              <a:lnSpc>
                <a:spcPct val="80000"/>
              </a:lnSpc>
              <a:buFontTx/>
              <a:buNone/>
            </a:pPr>
            <a:r>
              <a:rPr lang="en-US" altLang="en-US" sz="2800"/>
              <a:t>Seeding rates 			   Irrigation</a:t>
            </a:r>
          </a:p>
          <a:p>
            <a:pPr>
              <a:lnSpc>
                <a:spcPct val="80000"/>
              </a:lnSpc>
              <a:buFontTx/>
              <a:buNone/>
            </a:pPr>
            <a:r>
              <a:rPr lang="en-US" altLang="en-US" sz="2800"/>
              <a:t>Seeding dates 			   Maintenance</a:t>
            </a:r>
          </a:p>
          <a:p>
            <a:pPr>
              <a:lnSpc>
                <a:spcPct val="80000"/>
              </a:lnSpc>
              <a:buFontTx/>
              <a:buNone/>
            </a:pPr>
            <a:endParaRPr lang="en-US" altLang="en-US" sz="2400"/>
          </a:p>
          <a:p>
            <a:pPr>
              <a:lnSpc>
                <a:spcPct val="80000"/>
              </a:lnSpc>
              <a:buFontTx/>
              <a:buNone/>
            </a:pPr>
            <a:endParaRPr lang="en-US" altLang="en-US" sz="2400"/>
          </a:p>
          <a:p>
            <a:pPr>
              <a:lnSpc>
                <a:spcPct val="80000"/>
              </a:lnSpc>
              <a:buFontTx/>
              <a:buNone/>
            </a:pPr>
            <a:endParaRPr lang="en-US" altLang="en-US" sz="2400"/>
          </a:p>
          <a:p>
            <a:pPr>
              <a:lnSpc>
                <a:spcPct val="80000"/>
              </a:lnSpc>
              <a:buFontTx/>
              <a:buNone/>
            </a:pPr>
            <a:endParaRPr lang="en-US" altLang="en-US" sz="2400"/>
          </a:p>
          <a:p>
            <a:pPr>
              <a:lnSpc>
                <a:spcPct val="80000"/>
              </a:lnSpc>
              <a:buFontTx/>
              <a:buNone/>
            </a:pPr>
            <a:endParaRPr lang="en-US" altLang="en-US" sz="2400"/>
          </a:p>
          <a:p>
            <a:pPr>
              <a:lnSpc>
                <a:spcPct val="80000"/>
              </a:lnSpc>
              <a:buFontTx/>
              <a:buNone/>
            </a:pPr>
            <a:endParaRPr lang="en-US" altLang="en-US" sz="2400"/>
          </a:p>
          <a:p>
            <a:pPr>
              <a:lnSpc>
                <a:spcPct val="80000"/>
              </a:lnSpc>
            </a:pPr>
            <a:endParaRPr lang="en-US" altLang="en-US" sz="1800"/>
          </a:p>
        </p:txBody>
      </p:sp>
      <p:pic>
        <p:nvPicPr>
          <p:cNvPr id="330757" name="Picture 5" descr="j02000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057400"/>
            <a:ext cx="1395413" cy="1484313"/>
          </a:xfrm>
          <a:prstGeom prst="rect">
            <a:avLst/>
          </a:prstGeom>
          <a:noFill/>
          <a:extLst>
            <a:ext uri="{909E8E84-426E-40DD-AFC4-6F175D3DCCD1}">
              <a14:hiddenFill xmlns:a14="http://schemas.microsoft.com/office/drawing/2010/main">
                <a:solidFill>
                  <a:srgbClr val="FFFFFF"/>
                </a:solidFill>
              </a14:hiddenFill>
            </a:ext>
          </a:extLst>
        </p:spPr>
      </p:pic>
      <p:sp>
        <p:nvSpPr>
          <p:cNvPr id="330759" name="Text Box 7"/>
          <p:cNvSpPr txBox="1">
            <a:spLocks noChangeArrowheads="1"/>
          </p:cNvSpPr>
          <p:nvPr/>
        </p:nvSpPr>
        <p:spPr bwMode="auto">
          <a:xfrm>
            <a:off x="1143000" y="381000"/>
            <a:ext cx="1371600" cy="833438"/>
          </a:xfrm>
          <a:prstGeom prst="rect">
            <a:avLst/>
          </a:prstGeom>
          <a:noFill/>
          <a:ln w="9525">
            <a:solidFill>
              <a:srgbClr val="82984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100000"/>
              </a:lnSpc>
              <a:spcBef>
                <a:spcPct val="0"/>
              </a:spcBef>
            </a:pPr>
            <a:r>
              <a:rPr lang="en-US" altLang="en-US" sz="4800">
                <a:latin typeface="Calisto MT" charset="0"/>
              </a:rPr>
              <a:t>Ds3</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7" name="Picture 1029" descr="220_20"/>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5486400" y="3962400"/>
            <a:ext cx="3429000" cy="2282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6678" name="Picture 1030" descr="221_21"/>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5105400" y="1854200"/>
            <a:ext cx="3505200" cy="23336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6679" name="Picture 1031" descr="030_30"/>
          <p:cNvPicPr>
            <a:picLocks noChangeAspect="1" noChangeArrowheads="1"/>
          </p:cNvPicPr>
          <p:nvPr/>
        </p:nvPicPr>
        <p:blipFill>
          <a:blip r:embed="rId5">
            <a:lum bright="12000" contrast="12000"/>
            <a:extLst>
              <a:ext uri="{28A0092B-C50C-407E-A947-70E740481C1C}">
                <a14:useLocalDpi xmlns:a14="http://schemas.microsoft.com/office/drawing/2010/main" val="0"/>
              </a:ext>
            </a:extLst>
          </a:blip>
          <a:srcRect/>
          <a:stretch>
            <a:fillRect/>
          </a:stretch>
        </p:blipFill>
        <p:spPr bwMode="auto">
          <a:xfrm>
            <a:off x="1066800" y="2209800"/>
            <a:ext cx="3429000" cy="228441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6681" name="Picture 1033" descr="016_16"/>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381000" y="304800"/>
            <a:ext cx="3200400" cy="213201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6682" name="Picture 1034" descr="018_18"/>
          <p:cNvPicPr>
            <a:picLocks noChangeAspect="1" noChangeArrowheads="1"/>
          </p:cNvPicPr>
          <p:nvPr/>
        </p:nvPicPr>
        <p:blipFill>
          <a:blip r:embed="rId7">
            <a:lum bright="6000" contrast="6000"/>
            <a:extLst>
              <a:ext uri="{28A0092B-C50C-407E-A947-70E740481C1C}">
                <a14:useLocalDpi xmlns:a14="http://schemas.microsoft.com/office/drawing/2010/main" val="0"/>
              </a:ext>
            </a:extLst>
          </a:blip>
          <a:srcRect/>
          <a:stretch>
            <a:fillRect/>
          </a:stretch>
        </p:blipFill>
        <p:spPr bwMode="auto">
          <a:xfrm>
            <a:off x="685800" y="4524375"/>
            <a:ext cx="3505200" cy="23336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6684" name="Rectangle 1036"/>
          <p:cNvSpPr>
            <a:spLocks noGrp="1" noChangeArrowheads="1"/>
          </p:cNvSpPr>
          <p:nvPr>
            <p:ph type="title"/>
          </p:nvPr>
        </p:nvSpPr>
        <p:spPr>
          <a:xfrm>
            <a:off x="3810000" y="228600"/>
            <a:ext cx="5181600" cy="1143000"/>
          </a:xfrm>
          <a:noFill/>
          <a:ln/>
        </p:spPr>
        <p:txBody>
          <a:bodyPr/>
          <a:lstStyle/>
          <a:p>
            <a:r>
              <a:rPr lang="en-US" altLang="en-US" sz="3600"/>
              <a:t>Many Planting Methods are used</a:t>
            </a:r>
            <a:endParaRPr lang="en-US" alt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1026"/>
          <p:cNvSpPr>
            <a:spLocks noGrp="1" noChangeArrowheads="1"/>
          </p:cNvSpPr>
          <p:nvPr>
            <p:ph type="title"/>
          </p:nvPr>
        </p:nvSpPr>
        <p:spPr>
          <a:xfrm>
            <a:off x="685800" y="381000"/>
            <a:ext cx="7772400" cy="1143000"/>
          </a:xfrm>
        </p:spPr>
        <p:txBody>
          <a:bodyPr/>
          <a:lstStyle/>
          <a:p>
            <a:r>
              <a:rPr lang="en-US" altLang="en-US" sz="4800"/>
              <a:t>Seedbed Preparation</a:t>
            </a:r>
          </a:p>
        </p:txBody>
      </p:sp>
      <p:sp>
        <p:nvSpPr>
          <p:cNvPr id="205827" name="Rectangle 1027"/>
          <p:cNvSpPr>
            <a:spLocks noGrp="1" noChangeArrowheads="1"/>
          </p:cNvSpPr>
          <p:nvPr>
            <p:ph type="body" idx="1"/>
          </p:nvPr>
        </p:nvSpPr>
        <p:spPr>
          <a:xfrm>
            <a:off x="457200" y="2514600"/>
            <a:ext cx="8382000" cy="4191000"/>
          </a:xfrm>
        </p:spPr>
        <p:txBody>
          <a:bodyPr/>
          <a:lstStyle/>
          <a:p>
            <a:pPr>
              <a:lnSpc>
                <a:spcPct val="90000"/>
              </a:lnSpc>
            </a:pPr>
            <a:r>
              <a:rPr lang="en-US" altLang="en-US"/>
              <a:t>Provides good growing medium </a:t>
            </a:r>
          </a:p>
          <a:p>
            <a:pPr>
              <a:lnSpc>
                <a:spcPct val="90000"/>
              </a:lnSpc>
            </a:pPr>
            <a:r>
              <a:rPr lang="en-US" altLang="en-US"/>
              <a:t>Critical for good plant growth</a:t>
            </a:r>
          </a:p>
          <a:p>
            <a:pPr>
              <a:lnSpc>
                <a:spcPct val="90000"/>
              </a:lnSpc>
            </a:pPr>
            <a:r>
              <a:rPr lang="en-US" altLang="en-US"/>
              <a:t>Not normally needed for hydroseeding</a:t>
            </a:r>
            <a:endParaRPr lang="en-US" altLang="en-US" b="1" i="1">
              <a:solidFill>
                <a:schemeClr val="bg1"/>
              </a:solidFill>
            </a:endParaRPr>
          </a:p>
          <a:p>
            <a:pPr>
              <a:lnSpc>
                <a:spcPct val="90000"/>
              </a:lnSpc>
            </a:pPr>
            <a:r>
              <a:rPr lang="en-US" altLang="en-US"/>
              <a:t>Incorporate lime and fertilizer 4 to 6 inches</a:t>
            </a:r>
          </a:p>
        </p:txBody>
      </p:sp>
      <p:pic>
        <p:nvPicPr>
          <p:cNvPr id="205828" name="Picture 1028" descr="j033632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219200"/>
            <a:ext cx="2209800" cy="1263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04800" y="609600"/>
            <a:ext cx="86106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4000"/>
              <a:t>Soil Tests and Nutrient Management</a:t>
            </a:r>
            <a:r>
              <a:rPr lang="en-US" altLang="en-US" sz="4800" b="0"/>
              <a:t> </a:t>
            </a:r>
          </a:p>
        </p:txBody>
      </p:sp>
      <p:sp>
        <p:nvSpPr>
          <p:cNvPr id="32771" name="Rectangle 3"/>
          <p:cNvSpPr>
            <a:spLocks noGrp="1" noChangeArrowheads="1"/>
          </p:cNvSpPr>
          <p:nvPr>
            <p:ph type="body" idx="1"/>
          </p:nvPr>
        </p:nvSpPr>
        <p:spPr>
          <a:xfrm>
            <a:off x="228600" y="1905000"/>
            <a:ext cx="77724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609600" indent="-609600">
              <a:buFontTx/>
              <a:buNone/>
            </a:pPr>
            <a:endParaRPr lang="en-US" altLang="en-US" b="1"/>
          </a:p>
          <a:p>
            <a:pPr marL="609600" indent="-609600">
              <a:buFontTx/>
              <a:buAutoNum type="arabicPeriod"/>
            </a:pPr>
            <a:r>
              <a:rPr lang="en-US" altLang="en-US" b="1"/>
              <a:t>Determine soil acidity and fertility</a:t>
            </a:r>
          </a:p>
          <a:p>
            <a:pPr marL="609600" indent="-609600">
              <a:buFontTx/>
              <a:buAutoNum type="arabicPeriod"/>
            </a:pPr>
            <a:r>
              <a:rPr lang="en-US" altLang="en-US" b="1"/>
              <a:t>Provide ample nutrients for plants 	</a:t>
            </a:r>
          </a:p>
          <a:p>
            <a:pPr marL="609600" indent="-609600">
              <a:buFontTx/>
              <a:buAutoNum type="arabicPeriod"/>
            </a:pPr>
            <a:r>
              <a:rPr lang="en-US" altLang="en-US" b="1"/>
              <a:t>Protect the environment</a:t>
            </a:r>
          </a:p>
        </p:txBody>
      </p:sp>
      <p:pic>
        <p:nvPicPr>
          <p:cNvPr id="32772" name="Picture 4" descr="MCj0241325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600200"/>
            <a:ext cx="1825625" cy="1517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a:xfrm>
            <a:off x="685800" y="30480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b="0">
                <a:solidFill>
                  <a:srgbClr val="996600"/>
                </a:solidFill>
              </a:rPr>
              <a:t>		    </a:t>
            </a:r>
            <a:r>
              <a:rPr lang="en-US" altLang="en-US" b="0"/>
              <a:t>pH Scale</a:t>
            </a:r>
          </a:p>
        </p:txBody>
      </p:sp>
      <p:sp>
        <p:nvSpPr>
          <p:cNvPr id="398339" name="Rectangle 3"/>
          <p:cNvSpPr>
            <a:spLocks noGrp="1" noChangeArrowheads="1"/>
          </p:cNvSpPr>
          <p:nvPr>
            <p:ph type="body" idx="1"/>
          </p:nvPr>
        </p:nvSpPr>
        <p:spPr>
          <a:xfrm>
            <a:off x="304800" y="1752600"/>
            <a:ext cx="86106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buFontTx/>
              <a:buNone/>
            </a:pPr>
            <a:r>
              <a:rPr lang="en-US" altLang="en-US"/>
              <a:t>				   </a:t>
            </a:r>
            <a:r>
              <a:rPr lang="en-US" altLang="en-US" b="1"/>
              <a:t>				        </a:t>
            </a:r>
          </a:p>
          <a:p>
            <a:pPr>
              <a:buFontTx/>
              <a:buNone/>
            </a:pPr>
            <a:r>
              <a:rPr lang="en-US" altLang="en-US" b="1">
                <a:latin typeface="Calisto MT" charset="0"/>
              </a:rPr>
              <a:t>1    2    3    4    5    6    7    8    9  10  11  12  13  14</a:t>
            </a:r>
            <a:endParaRPr lang="en-US" altLang="en-US" b="1" u="sng">
              <a:latin typeface="Calisto MT" charset="0"/>
            </a:endParaRPr>
          </a:p>
          <a:p>
            <a:pPr>
              <a:buFontTx/>
              <a:buNone/>
            </a:pPr>
            <a:r>
              <a:rPr lang="en-US" altLang="en-US" sz="2000">
                <a:solidFill>
                  <a:srgbClr val="996600"/>
                </a:solidFill>
              </a:rPr>
              <a:t>		</a:t>
            </a:r>
            <a:r>
              <a:rPr lang="en-US" altLang="en-US" sz="2000">
                <a:solidFill>
                  <a:srgbClr val="829848"/>
                </a:solidFill>
                <a:latin typeface="Times New Roman" charset="0"/>
              </a:rPr>
              <a:t>More Acid</a:t>
            </a:r>
            <a:r>
              <a:rPr lang="en-US" altLang="en-US">
                <a:solidFill>
                  <a:srgbClr val="996600"/>
                </a:solidFill>
                <a:latin typeface="Times New Roman" charset="0"/>
              </a:rPr>
              <a:t>   				</a:t>
            </a:r>
            <a:r>
              <a:rPr lang="en-US" altLang="en-US" sz="2000">
                <a:solidFill>
                  <a:srgbClr val="829848"/>
                </a:solidFill>
                <a:latin typeface="Times New Roman" charset="0"/>
              </a:rPr>
              <a:t>More</a:t>
            </a:r>
            <a:r>
              <a:rPr lang="en-US" altLang="en-US">
                <a:solidFill>
                  <a:srgbClr val="829848"/>
                </a:solidFill>
                <a:latin typeface="Times New Roman" charset="0"/>
              </a:rPr>
              <a:t> </a:t>
            </a:r>
            <a:r>
              <a:rPr lang="en-US" altLang="en-US" sz="2000">
                <a:solidFill>
                  <a:srgbClr val="829848"/>
                </a:solidFill>
                <a:latin typeface="Times New Roman" charset="0"/>
              </a:rPr>
              <a:t>Basic</a:t>
            </a:r>
            <a:endParaRPr lang="en-US" altLang="en-US">
              <a:solidFill>
                <a:srgbClr val="829848"/>
              </a:solidFill>
              <a:latin typeface="Times New Roman" charset="0"/>
            </a:endParaRPr>
          </a:p>
          <a:p>
            <a:pPr>
              <a:buFontTx/>
              <a:buNone/>
            </a:pPr>
            <a:endParaRPr lang="en-US" altLang="en-US">
              <a:solidFill>
                <a:srgbClr val="996600"/>
              </a:solidFill>
            </a:endParaRPr>
          </a:p>
          <a:p>
            <a:pPr>
              <a:buFontTx/>
              <a:buNone/>
            </a:pPr>
            <a:endParaRPr lang="en-US" altLang="en-US" sz="2400">
              <a:solidFill>
                <a:srgbClr val="996600"/>
              </a:solidFill>
            </a:endParaRPr>
          </a:p>
          <a:p>
            <a:pPr>
              <a:buFontTx/>
              <a:buNone/>
            </a:pPr>
            <a:r>
              <a:rPr lang="en-US" altLang="en-US" sz="2800">
                <a:latin typeface="Times New Roman" charset="0"/>
              </a:rPr>
              <a:t>(10 fold difference in acidity from one number to the next)</a:t>
            </a:r>
          </a:p>
        </p:txBody>
      </p:sp>
      <p:sp>
        <p:nvSpPr>
          <p:cNvPr id="398340" name="Text Box 4"/>
          <p:cNvSpPr txBox="1">
            <a:spLocks noChangeArrowheads="1"/>
          </p:cNvSpPr>
          <p:nvPr/>
        </p:nvSpPr>
        <p:spPr bwMode="auto">
          <a:xfrm>
            <a:off x="3733800" y="1447800"/>
            <a:ext cx="9445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00000"/>
              </a:lnSpc>
              <a:spcBef>
                <a:spcPct val="0"/>
              </a:spcBef>
            </a:pPr>
            <a:r>
              <a:rPr lang="en-US" altLang="en-US" sz="2000">
                <a:solidFill>
                  <a:srgbClr val="829848"/>
                </a:solidFill>
                <a:latin typeface="Times New Roman" charset="0"/>
              </a:rPr>
              <a:t>Neutral</a:t>
            </a:r>
          </a:p>
        </p:txBody>
      </p:sp>
      <p:sp>
        <p:nvSpPr>
          <p:cNvPr id="398341" name="Line 5"/>
          <p:cNvSpPr>
            <a:spLocks noChangeShapeType="1"/>
          </p:cNvSpPr>
          <p:nvPr/>
        </p:nvSpPr>
        <p:spPr bwMode="auto">
          <a:xfrm>
            <a:off x="4800600" y="3276600"/>
            <a:ext cx="15240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type="triangl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endParaRPr lang="en-US"/>
          </a:p>
        </p:txBody>
      </p:sp>
      <p:sp>
        <p:nvSpPr>
          <p:cNvPr id="398342" name="Line 6"/>
          <p:cNvSpPr>
            <a:spLocks noChangeShapeType="1"/>
          </p:cNvSpPr>
          <p:nvPr/>
        </p:nvSpPr>
        <p:spPr bwMode="auto">
          <a:xfrm>
            <a:off x="4343400" y="3276600"/>
            <a:ext cx="15240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endParaRPr lang="en-US"/>
          </a:p>
        </p:txBody>
      </p:sp>
      <p:sp>
        <p:nvSpPr>
          <p:cNvPr id="398343" name="Line 7"/>
          <p:cNvSpPr>
            <a:spLocks noChangeShapeType="1"/>
          </p:cNvSpPr>
          <p:nvPr/>
        </p:nvSpPr>
        <p:spPr bwMode="auto">
          <a:xfrm flipH="1">
            <a:off x="2438400" y="3276600"/>
            <a:ext cx="14478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endParaRPr lang="en-US"/>
          </a:p>
        </p:txBody>
      </p:sp>
      <p:sp>
        <p:nvSpPr>
          <p:cNvPr id="398344" name="AutoShape 8"/>
          <p:cNvSpPr>
            <a:spLocks noChangeArrowheads="1"/>
          </p:cNvSpPr>
          <p:nvPr/>
        </p:nvSpPr>
        <p:spPr bwMode="auto">
          <a:xfrm>
            <a:off x="3962400" y="1905000"/>
            <a:ext cx="485775" cy="442913"/>
          </a:xfrm>
          <a:prstGeom prst="downArrow">
            <a:avLst>
              <a:gd name="adj1" fmla="val 50000"/>
              <a:gd name="adj2" fmla="val 25000"/>
            </a:avLst>
          </a:prstGeom>
          <a:solidFill>
            <a:srgbClr val="829848"/>
          </a:solidFill>
          <a:ln w="25400">
            <a:solidFill>
              <a:srgbClr val="99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nchor="ctr"/>
          <a:lstStyle/>
          <a:p>
            <a:endParaRPr lang="en-US"/>
          </a:p>
        </p:txBody>
      </p:sp>
      <p:sp>
        <p:nvSpPr>
          <p:cNvPr id="398345" name="Line 9"/>
          <p:cNvSpPr>
            <a:spLocks noChangeShapeType="1"/>
          </p:cNvSpPr>
          <p:nvPr/>
        </p:nvSpPr>
        <p:spPr bwMode="auto">
          <a:xfrm>
            <a:off x="4114800" y="3048000"/>
            <a:ext cx="0" cy="609600"/>
          </a:xfrm>
          <a:prstGeom prst="line">
            <a:avLst/>
          </a:prstGeom>
          <a:noFill/>
          <a:ln w="12700">
            <a:solidFill>
              <a:srgbClr val="82984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endParaRPr lang="en-US"/>
          </a:p>
        </p:txBody>
      </p:sp>
      <p:sp>
        <p:nvSpPr>
          <p:cNvPr id="398346" name="Oval 10"/>
          <p:cNvSpPr>
            <a:spLocks noChangeArrowheads="1"/>
          </p:cNvSpPr>
          <p:nvPr/>
        </p:nvSpPr>
        <p:spPr bwMode="auto">
          <a:xfrm>
            <a:off x="3352800" y="2362200"/>
            <a:ext cx="457200" cy="533400"/>
          </a:xfrm>
          <a:prstGeom prst="ellipse">
            <a:avLst/>
          </a:prstGeom>
          <a:noFill/>
          <a:ln w="25400">
            <a:solidFill>
              <a:srgbClr val="829848"/>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nchor="ctr"/>
          <a:lstStyle/>
          <a:p>
            <a:endParaRPr lang="en-US"/>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4800" b="0"/>
              <a:t>Soil Acidity (pH)</a:t>
            </a:r>
          </a:p>
        </p:txBody>
      </p:sp>
      <p:sp>
        <p:nvSpPr>
          <p:cNvPr id="387075" name="Rectangle 3"/>
          <p:cNvSpPr>
            <a:spLocks noGrp="1" noChangeArrowheads="1"/>
          </p:cNvSpPr>
          <p:nvPr>
            <p:ph type="body" idx="1"/>
          </p:nvPr>
        </p:nvSpPr>
        <p:spPr>
          <a:xfrm>
            <a:off x="304800" y="1981200"/>
            <a:ext cx="86106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2800" b="1"/>
              <a:t>Affects plant growth</a:t>
            </a:r>
          </a:p>
          <a:p>
            <a:pPr algn="ctr"/>
            <a:endParaRPr lang="en-US" altLang="en-US" sz="2800" b="1"/>
          </a:p>
          <a:p>
            <a:r>
              <a:rPr lang="en-US" altLang="en-US" sz="2800" b="1"/>
              <a:t>Most GA soils are acidic</a:t>
            </a:r>
          </a:p>
          <a:p>
            <a:endParaRPr lang="en-US" altLang="en-US" sz="2800" b="1"/>
          </a:p>
          <a:p>
            <a:r>
              <a:rPr lang="en-US" altLang="en-US" sz="2800" b="1"/>
              <a:t>Most plants used need a soil pH of 6.0 - 6.5</a:t>
            </a:r>
          </a:p>
          <a:p>
            <a:endParaRPr lang="en-US" altLang="en-US" sz="2800" b="1"/>
          </a:p>
          <a:p>
            <a:r>
              <a:rPr lang="en-US" altLang="en-US" sz="2800" b="1"/>
              <a:t>Apply 1 – 2 T/A of agricultural lime</a:t>
            </a:r>
          </a:p>
          <a:p>
            <a:endParaRPr lang="en-US" altLang="en-US" sz="2800" b="1"/>
          </a:p>
          <a:p>
            <a:pPr algn="ctr">
              <a:buFontTx/>
              <a:buNone/>
            </a:pPr>
            <a:endParaRPr lang="en-US" altLang="en-US" sz="280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a:xfrm>
            <a:off x="685800" y="22860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4800" b="0"/>
              <a:t>Agricultural Lime</a:t>
            </a:r>
          </a:p>
        </p:txBody>
      </p:sp>
      <p:sp>
        <p:nvSpPr>
          <p:cNvPr id="388099" name="Rectangle 3"/>
          <p:cNvSpPr>
            <a:spLocks noGrp="1" noChangeArrowheads="1"/>
          </p:cNvSpPr>
          <p:nvPr>
            <p:ph type="body" idx="1"/>
          </p:nvPr>
        </p:nvSpPr>
        <p:spPr>
          <a:xfrm>
            <a:off x="152400" y="1676400"/>
            <a:ext cx="88392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a:t>Does </a:t>
            </a:r>
            <a:r>
              <a:rPr lang="en-US" altLang="en-US" u="sng"/>
              <a:t>not</a:t>
            </a:r>
            <a:r>
              <a:rPr lang="en-US" altLang="en-US"/>
              <a:t> move readily through the soil</a:t>
            </a:r>
          </a:p>
          <a:p>
            <a:r>
              <a:rPr lang="en-US" altLang="en-US"/>
              <a:t>Can be lost in runoff</a:t>
            </a:r>
          </a:p>
          <a:p>
            <a:pPr>
              <a:buFontTx/>
              <a:buNone/>
            </a:pPr>
            <a:endParaRPr lang="en-US" altLang="en-US" b="1"/>
          </a:p>
          <a:p>
            <a:pPr>
              <a:buFontTx/>
              <a:buNone/>
            </a:pPr>
            <a:r>
              <a:rPr lang="en-US" altLang="en-US" b="1" u="sng"/>
              <a:t>Conventional planting </a:t>
            </a:r>
            <a:r>
              <a:rPr lang="en-US" altLang="en-US" b="1"/>
              <a:t>– </a:t>
            </a:r>
            <a:r>
              <a:rPr lang="en-US" altLang="en-US"/>
              <a:t>apply immediately before seedbed preparation</a:t>
            </a:r>
            <a:endParaRPr lang="en-US" altLang="en-US" b="1"/>
          </a:p>
          <a:p>
            <a:pPr>
              <a:buFontTx/>
              <a:buNone/>
            </a:pPr>
            <a:endParaRPr lang="en-US" altLang="en-US" b="1"/>
          </a:p>
          <a:p>
            <a:pPr>
              <a:buFontTx/>
              <a:buNone/>
            </a:pPr>
            <a:r>
              <a:rPr lang="en-US" altLang="en-US" b="1" u="sng"/>
              <a:t>Hydroseeding</a:t>
            </a:r>
            <a:r>
              <a:rPr lang="en-US" altLang="en-US" b="1"/>
              <a:t> - </a:t>
            </a:r>
            <a:r>
              <a:rPr lang="en-US" altLang="en-US"/>
              <a:t>apply after straw/hay mulch, with topdressing, or with 2</a:t>
            </a:r>
            <a:r>
              <a:rPr lang="en-US" altLang="en-US" baseline="30000"/>
              <a:t>nd</a:t>
            </a:r>
            <a:r>
              <a:rPr lang="en-US" altLang="en-US"/>
              <a:t> year fertilizer</a:t>
            </a:r>
            <a:endParaRPr lang="en-US" altLang="en-US" b="1"/>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p:txBody>
          <a:bodyPr/>
          <a:lstStyle/>
          <a:p>
            <a:r>
              <a:rPr lang="en-US" altLang="en-US" sz="5400"/>
              <a:t>Fertilization</a:t>
            </a:r>
          </a:p>
        </p:txBody>
      </p:sp>
      <p:sp>
        <p:nvSpPr>
          <p:cNvPr id="389123" name="Rectangle 3"/>
          <p:cNvSpPr>
            <a:spLocks noGrp="1" noChangeArrowheads="1"/>
          </p:cNvSpPr>
          <p:nvPr>
            <p:ph type="body" idx="1"/>
          </p:nvPr>
        </p:nvSpPr>
        <p:spPr>
          <a:xfrm>
            <a:off x="762000" y="1752600"/>
            <a:ext cx="7772400" cy="4114800"/>
          </a:xfrm>
        </p:spPr>
        <p:txBody>
          <a:bodyPr/>
          <a:lstStyle/>
          <a:p>
            <a:pPr>
              <a:lnSpc>
                <a:spcPct val="90000"/>
              </a:lnSpc>
              <a:buFontTx/>
              <a:buNone/>
            </a:pPr>
            <a:r>
              <a:rPr lang="en-US" altLang="en-US" b="1">
                <a:latin typeface="Calisto MT" charset="0"/>
              </a:rPr>
              <a:t>Initial</a:t>
            </a:r>
            <a:r>
              <a:rPr lang="en-US" altLang="en-US">
                <a:latin typeface="Calisto MT" charset="0"/>
              </a:rPr>
              <a:t> – immediately before or at planting</a:t>
            </a:r>
          </a:p>
          <a:p>
            <a:pPr>
              <a:lnSpc>
                <a:spcPct val="90000"/>
              </a:lnSpc>
              <a:buFontTx/>
              <a:buNone/>
            </a:pPr>
            <a:r>
              <a:rPr lang="en-US" altLang="en-US" b="1">
                <a:latin typeface="Calisto MT" charset="0"/>
              </a:rPr>
              <a:t>Topdressing</a:t>
            </a:r>
            <a:r>
              <a:rPr lang="en-US" altLang="en-US">
                <a:latin typeface="Calisto MT" charset="0"/>
              </a:rPr>
              <a:t> – 6 to 8 weeks after planting</a:t>
            </a:r>
          </a:p>
          <a:p>
            <a:pPr>
              <a:lnSpc>
                <a:spcPct val="90000"/>
              </a:lnSpc>
              <a:buFontTx/>
              <a:buNone/>
            </a:pPr>
            <a:r>
              <a:rPr lang="en-US" altLang="en-US" b="1">
                <a:latin typeface="Calisto MT" charset="0"/>
              </a:rPr>
              <a:t>2</a:t>
            </a:r>
            <a:r>
              <a:rPr lang="en-US" altLang="en-US" b="1" baseline="30000">
                <a:latin typeface="Calisto MT" charset="0"/>
              </a:rPr>
              <a:t>nd</a:t>
            </a:r>
            <a:r>
              <a:rPr lang="en-US" altLang="en-US" b="1">
                <a:latin typeface="Calisto MT" charset="0"/>
              </a:rPr>
              <a:t> year</a:t>
            </a:r>
            <a:r>
              <a:rPr lang="en-US" altLang="en-US">
                <a:latin typeface="Calisto MT" charset="0"/>
              </a:rPr>
              <a:t> – the year after planting </a:t>
            </a:r>
          </a:p>
          <a:p>
            <a:pPr>
              <a:lnSpc>
                <a:spcPct val="90000"/>
              </a:lnSpc>
              <a:buFontTx/>
              <a:buNone/>
            </a:pPr>
            <a:r>
              <a:rPr lang="en-US" altLang="en-US" b="1">
                <a:latin typeface="Calisto MT" charset="0"/>
              </a:rPr>
              <a:t>Maintenance</a:t>
            </a:r>
            <a:r>
              <a:rPr lang="en-US" altLang="en-US">
                <a:latin typeface="Calisto MT" charset="0"/>
              </a:rPr>
              <a:t> – each year</a:t>
            </a:r>
          </a:p>
          <a:p>
            <a:pPr>
              <a:lnSpc>
                <a:spcPct val="90000"/>
              </a:lnSpc>
              <a:buFontTx/>
              <a:buNone/>
            </a:pPr>
            <a:endParaRPr lang="en-US" altLang="en-US">
              <a:latin typeface="Calisto MT" charset="0"/>
            </a:endParaRPr>
          </a:p>
          <a:p>
            <a:pPr>
              <a:lnSpc>
                <a:spcPct val="90000"/>
              </a:lnSpc>
            </a:pPr>
            <a:r>
              <a:rPr lang="en-US" altLang="en-US" sz="4000" b="1">
                <a:latin typeface="Calisto MT" charset="0"/>
              </a:rPr>
              <a:t>Fertilize based on target species</a:t>
            </a:r>
          </a:p>
          <a:p>
            <a:pPr>
              <a:lnSpc>
                <a:spcPct val="90000"/>
              </a:lnSpc>
            </a:pPr>
            <a:r>
              <a:rPr lang="en-US" altLang="en-US" sz="4000" b="1">
                <a:latin typeface="Calisto MT" charset="0"/>
              </a:rPr>
              <a:t>Don’t “plant it and forget it</a:t>
            </a:r>
            <a:r>
              <a:rPr lang="en-US" altLang="en-US" sz="4000" b="1">
                <a:solidFill>
                  <a:srgbClr val="996600"/>
                </a:solidFill>
                <a:latin typeface="Calisto MT" charset="0"/>
              </a:rPr>
              <a:t>”</a:t>
            </a:r>
          </a:p>
        </p:txBody>
      </p:sp>
      <p:pic>
        <p:nvPicPr>
          <p:cNvPr id="389124" name="Picture 4" descr="5 10 15 bag 06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52400"/>
            <a:ext cx="1089025" cy="1571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228600" y="152400"/>
            <a:ext cx="8763000" cy="1143000"/>
          </a:xfrm>
        </p:spPr>
        <p:txBody>
          <a:bodyPr/>
          <a:lstStyle/>
          <a:p>
            <a:r>
              <a:rPr lang="en-US" altLang="en-US" b="0"/>
              <a:t/>
            </a:r>
            <a:br>
              <a:rPr lang="en-US" altLang="en-US" b="0"/>
            </a:br>
            <a:r>
              <a:rPr lang="en-US" altLang="en-US" b="0"/>
              <a:t>Fertilizer</a:t>
            </a:r>
            <a:br>
              <a:rPr lang="en-US" altLang="en-US" b="0"/>
            </a:br>
            <a:endParaRPr lang="en-US" altLang="en-US" sz="4000" b="0"/>
          </a:p>
        </p:txBody>
      </p:sp>
      <p:pic>
        <p:nvPicPr>
          <p:cNvPr id="390147" name="Picture 3" descr="5 10 15 bag 06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2112963" cy="304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90148" name="Picture 4" descr="34 0 0 bag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295400"/>
            <a:ext cx="2244725" cy="304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90149" name="Picture 5" descr="0 20 20 bag 06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905000"/>
            <a:ext cx="2895600" cy="1922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90150" name="Text Box 6"/>
          <p:cNvSpPr txBox="1">
            <a:spLocks noChangeArrowheads="1"/>
          </p:cNvSpPr>
          <p:nvPr/>
        </p:nvSpPr>
        <p:spPr bwMode="auto">
          <a:xfrm>
            <a:off x="2133600" y="4570413"/>
            <a:ext cx="53467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20000"/>
              </a:spcBef>
            </a:pPr>
            <a:r>
              <a:rPr lang="en-US" altLang="en-US" sz="2800">
                <a:solidFill>
                  <a:srgbClr val="86403B"/>
                </a:solidFill>
                <a:latin typeface="Arial" charset="0"/>
              </a:rPr>
              <a:t>Q.  What do the numbers mean?</a:t>
            </a:r>
          </a:p>
          <a:p>
            <a:pPr>
              <a:spcBef>
                <a:spcPct val="20000"/>
              </a:spcBef>
            </a:pPr>
            <a:r>
              <a:rPr lang="en-US" altLang="en-US" sz="2800">
                <a:solidFill>
                  <a:srgbClr val="829848"/>
                </a:solidFill>
                <a:latin typeface="Arial" charset="0"/>
              </a:rPr>
              <a:t>A.  The fertilizer analysis</a:t>
            </a:r>
          </a:p>
        </p:txBody>
      </p:sp>
      <p:sp>
        <p:nvSpPr>
          <p:cNvPr id="390151" name="Oval 7"/>
          <p:cNvSpPr>
            <a:spLocks noChangeArrowheads="1"/>
          </p:cNvSpPr>
          <p:nvPr/>
        </p:nvSpPr>
        <p:spPr bwMode="auto">
          <a:xfrm>
            <a:off x="1524000" y="3352800"/>
            <a:ext cx="914400" cy="914400"/>
          </a:xfrm>
          <a:prstGeom prst="ellipse">
            <a:avLst/>
          </a:prstGeom>
          <a:noFill/>
          <a:ln w="38100">
            <a:solidFill>
              <a:srgbClr val="86403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nchor="ctr"/>
          <a:lstStyle/>
          <a:p>
            <a:endParaRPr lang="en-US"/>
          </a:p>
        </p:txBody>
      </p:sp>
      <p:sp>
        <p:nvSpPr>
          <p:cNvPr id="390152" name="Oval 8"/>
          <p:cNvSpPr>
            <a:spLocks noChangeArrowheads="1"/>
          </p:cNvSpPr>
          <p:nvPr/>
        </p:nvSpPr>
        <p:spPr bwMode="auto">
          <a:xfrm>
            <a:off x="4343400" y="2209800"/>
            <a:ext cx="914400" cy="914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nchor="ctr"/>
          <a:lstStyle/>
          <a:p>
            <a:endParaRPr lang="en-US"/>
          </a:p>
        </p:txBody>
      </p:sp>
      <p:sp>
        <p:nvSpPr>
          <p:cNvPr id="390153" name="Oval 9"/>
          <p:cNvSpPr>
            <a:spLocks noChangeArrowheads="1"/>
          </p:cNvSpPr>
          <p:nvPr/>
        </p:nvSpPr>
        <p:spPr bwMode="auto">
          <a:xfrm>
            <a:off x="3810000" y="1981200"/>
            <a:ext cx="1066800" cy="914400"/>
          </a:xfrm>
          <a:prstGeom prst="ellipse">
            <a:avLst/>
          </a:prstGeom>
          <a:noFill/>
          <a:ln w="38100">
            <a:solidFill>
              <a:srgbClr val="86403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nchor="ctr"/>
          <a:lstStyle/>
          <a:p>
            <a:endParaRPr lang="en-US"/>
          </a:p>
        </p:txBody>
      </p:sp>
      <p:sp>
        <p:nvSpPr>
          <p:cNvPr id="390154" name="Oval 10"/>
          <p:cNvSpPr>
            <a:spLocks noChangeArrowheads="1"/>
          </p:cNvSpPr>
          <p:nvPr/>
        </p:nvSpPr>
        <p:spPr bwMode="auto">
          <a:xfrm>
            <a:off x="6400800" y="1828800"/>
            <a:ext cx="914400" cy="914400"/>
          </a:xfrm>
          <a:prstGeom prst="ellipse">
            <a:avLst/>
          </a:prstGeom>
          <a:noFill/>
          <a:ln w="38100">
            <a:solidFill>
              <a:srgbClr val="86403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nchor="ctr"/>
          <a:lstStyle/>
          <a:p>
            <a:endParaRPr lang="en-US"/>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altLang="en-US" b="0"/>
              <a:t>Fertilizer Analysis</a:t>
            </a:r>
          </a:p>
        </p:txBody>
      </p:sp>
      <p:sp>
        <p:nvSpPr>
          <p:cNvPr id="391171" name="Rectangle 3"/>
          <p:cNvSpPr>
            <a:spLocks noGrp="1" noChangeArrowheads="1"/>
          </p:cNvSpPr>
          <p:nvPr>
            <p:ph type="body" idx="1"/>
          </p:nvPr>
        </p:nvSpPr>
        <p:spPr>
          <a:xfrm>
            <a:off x="152400" y="2057400"/>
            <a:ext cx="8839200" cy="4114800"/>
          </a:xfrm>
        </p:spPr>
        <p:txBody>
          <a:bodyPr/>
          <a:lstStyle/>
          <a:p>
            <a:pPr>
              <a:lnSpc>
                <a:spcPct val="90000"/>
              </a:lnSpc>
            </a:pPr>
            <a:endParaRPr lang="en-US" altLang="en-US" sz="2400"/>
          </a:p>
          <a:p>
            <a:pPr>
              <a:lnSpc>
                <a:spcPct val="90000"/>
              </a:lnSpc>
            </a:pPr>
            <a:endParaRPr lang="en-US" altLang="en-US" sz="2400"/>
          </a:p>
          <a:p>
            <a:pPr>
              <a:lnSpc>
                <a:spcPct val="90000"/>
              </a:lnSpc>
            </a:pPr>
            <a:endParaRPr lang="en-US" altLang="en-US" sz="2400"/>
          </a:p>
          <a:p>
            <a:pPr>
              <a:lnSpc>
                <a:spcPct val="90000"/>
              </a:lnSpc>
            </a:pPr>
            <a:endParaRPr lang="en-US" altLang="en-US" sz="2400"/>
          </a:p>
          <a:p>
            <a:pPr>
              <a:lnSpc>
                <a:spcPct val="90000"/>
              </a:lnSpc>
              <a:buFontTx/>
              <a:buNone/>
            </a:pPr>
            <a:endParaRPr lang="en-US" altLang="en-US" sz="2400"/>
          </a:p>
          <a:p>
            <a:pPr>
              <a:lnSpc>
                <a:spcPct val="90000"/>
              </a:lnSpc>
              <a:buFontTx/>
              <a:buNone/>
            </a:pPr>
            <a:endParaRPr lang="en-US" altLang="en-US" sz="2400" b="1">
              <a:latin typeface="Calisto MT" charset="0"/>
            </a:endParaRPr>
          </a:p>
          <a:p>
            <a:pPr>
              <a:lnSpc>
                <a:spcPct val="90000"/>
              </a:lnSpc>
              <a:buFontTx/>
              <a:buNone/>
            </a:pPr>
            <a:r>
              <a:rPr lang="en-US" altLang="en-US" sz="2400" b="1">
                <a:latin typeface="Calisto MT" charset="0"/>
              </a:rPr>
              <a:t>		% Nitrogen		% Phosphorous	% Potassium</a:t>
            </a:r>
          </a:p>
          <a:p>
            <a:pPr>
              <a:lnSpc>
                <a:spcPct val="90000"/>
              </a:lnSpc>
              <a:buFontTx/>
              <a:buNone/>
            </a:pPr>
            <a:endParaRPr lang="en-US" altLang="en-US" sz="2400"/>
          </a:p>
          <a:p>
            <a:pPr algn="ctr">
              <a:lnSpc>
                <a:spcPct val="90000"/>
              </a:lnSpc>
              <a:buFontTx/>
              <a:buNone/>
            </a:pPr>
            <a:r>
              <a:rPr lang="en-US" altLang="en-US" sz="2400"/>
              <a:t>    </a:t>
            </a:r>
            <a:r>
              <a:rPr lang="en-US" altLang="en-US" sz="2400">
                <a:latin typeface="Calisto MT" charset="0"/>
              </a:rPr>
              <a:t>This 50 LB bag contains 30% plant food (15 LB) and 70% filler. </a:t>
            </a:r>
          </a:p>
        </p:txBody>
      </p:sp>
      <p:pic>
        <p:nvPicPr>
          <p:cNvPr id="391172" name="Picture 4" descr="5 10 15 bag part 06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981200"/>
            <a:ext cx="5281613" cy="2295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91173" name="Line 5"/>
          <p:cNvSpPr>
            <a:spLocks noChangeShapeType="1"/>
          </p:cNvSpPr>
          <p:nvPr/>
        </p:nvSpPr>
        <p:spPr bwMode="auto">
          <a:xfrm flipV="1">
            <a:off x="1905000" y="3124200"/>
            <a:ext cx="2057400" cy="129540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endParaRPr lang="en-US"/>
          </a:p>
        </p:txBody>
      </p:sp>
      <p:sp>
        <p:nvSpPr>
          <p:cNvPr id="391174" name="Line 6"/>
          <p:cNvSpPr>
            <a:spLocks noChangeShapeType="1"/>
          </p:cNvSpPr>
          <p:nvPr/>
        </p:nvSpPr>
        <p:spPr bwMode="auto">
          <a:xfrm flipV="1">
            <a:off x="4724400" y="3200400"/>
            <a:ext cx="0" cy="121920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endParaRPr lang="en-US"/>
          </a:p>
        </p:txBody>
      </p:sp>
      <p:sp>
        <p:nvSpPr>
          <p:cNvPr id="391175" name="Line 7"/>
          <p:cNvSpPr>
            <a:spLocks noChangeShapeType="1"/>
          </p:cNvSpPr>
          <p:nvPr/>
        </p:nvSpPr>
        <p:spPr bwMode="auto">
          <a:xfrm flipH="1" flipV="1">
            <a:off x="5562600" y="3200400"/>
            <a:ext cx="1600200" cy="121920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r>
              <a:rPr lang="en-US" altLang="en-US" sz="4000"/>
              <a:t>Erosion and Sediment Control</a:t>
            </a:r>
            <a:r>
              <a:rPr lang="en-US" altLang="en-US" sz="4000">
                <a:solidFill>
                  <a:srgbClr val="86403B"/>
                </a:solidFill>
              </a:rPr>
              <a:t/>
            </a:r>
            <a:br>
              <a:rPr lang="en-US" altLang="en-US" sz="4000">
                <a:solidFill>
                  <a:srgbClr val="86403B"/>
                </a:solidFill>
              </a:rPr>
            </a:br>
            <a:endParaRPr lang="en-US" altLang="en-US" sz="4000">
              <a:solidFill>
                <a:srgbClr val="86403B"/>
              </a:solidFill>
            </a:endParaRPr>
          </a:p>
        </p:txBody>
      </p:sp>
      <p:sp>
        <p:nvSpPr>
          <p:cNvPr id="304131" name="Rectangle 3"/>
          <p:cNvSpPr>
            <a:spLocks noGrp="1" noChangeArrowheads="1"/>
          </p:cNvSpPr>
          <p:nvPr>
            <p:ph type="body" idx="1"/>
          </p:nvPr>
        </p:nvSpPr>
        <p:spPr>
          <a:xfrm>
            <a:off x="304800" y="1981200"/>
            <a:ext cx="7772400" cy="4114800"/>
          </a:xfrm>
        </p:spPr>
        <p:txBody>
          <a:bodyPr/>
          <a:lstStyle/>
          <a:p>
            <a:pPr>
              <a:lnSpc>
                <a:spcPct val="90000"/>
              </a:lnSpc>
            </a:pPr>
            <a:r>
              <a:rPr lang="en-US" altLang="en-US" sz="2800"/>
              <a:t>Very important to all of us</a:t>
            </a:r>
          </a:p>
          <a:p>
            <a:pPr>
              <a:lnSpc>
                <a:spcPct val="90000"/>
              </a:lnSpc>
            </a:pPr>
            <a:r>
              <a:rPr lang="en-US" altLang="en-US" sz="2800"/>
              <a:t>All benefit if successful </a:t>
            </a:r>
          </a:p>
          <a:p>
            <a:pPr>
              <a:lnSpc>
                <a:spcPct val="90000"/>
              </a:lnSpc>
            </a:pPr>
            <a:r>
              <a:rPr lang="en-US" altLang="en-US" sz="2800"/>
              <a:t>If </a:t>
            </a:r>
            <a:r>
              <a:rPr lang="en-US" altLang="en-US" sz="2800" u="sng"/>
              <a:t>not</a:t>
            </a:r>
            <a:r>
              <a:rPr lang="en-US" altLang="en-US" sz="2800"/>
              <a:t> done properly:</a:t>
            </a:r>
          </a:p>
          <a:p>
            <a:pPr lvl="1">
              <a:lnSpc>
                <a:spcPct val="90000"/>
              </a:lnSpc>
            </a:pPr>
            <a:r>
              <a:rPr lang="en-US" altLang="en-US" sz="2400"/>
              <a:t>polluted streams</a:t>
            </a:r>
          </a:p>
          <a:p>
            <a:pPr lvl="1">
              <a:lnSpc>
                <a:spcPct val="90000"/>
              </a:lnSpc>
            </a:pPr>
            <a:r>
              <a:rPr lang="en-US" altLang="en-US" sz="2400"/>
              <a:t>project delays </a:t>
            </a:r>
          </a:p>
          <a:p>
            <a:pPr lvl="1">
              <a:lnSpc>
                <a:spcPct val="90000"/>
              </a:lnSpc>
            </a:pPr>
            <a:r>
              <a:rPr lang="en-US" altLang="en-US" sz="2400"/>
              <a:t>increased construction costs</a:t>
            </a:r>
          </a:p>
          <a:p>
            <a:pPr lvl="1">
              <a:lnSpc>
                <a:spcPct val="90000"/>
              </a:lnSpc>
            </a:pPr>
            <a:r>
              <a:rPr lang="en-US" altLang="en-US" sz="2400"/>
              <a:t>$$$ for cleanup</a:t>
            </a:r>
          </a:p>
          <a:p>
            <a:pPr lvl="1">
              <a:lnSpc>
                <a:spcPct val="90000"/>
              </a:lnSpc>
            </a:pPr>
            <a:r>
              <a:rPr lang="en-US" altLang="en-US" sz="2400"/>
              <a:t>additional time needed to re-do measures</a:t>
            </a:r>
          </a:p>
          <a:p>
            <a:pPr lvl="1">
              <a:lnSpc>
                <a:spcPct val="90000"/>
              </a:lnSpc>
            </a:pPr>
            <a:r>
              <a:rPr lang="en-US" altLang="en-US" sz="2400"/>
              <a:t>additional problems onsite and offsite </a:t>
            </a:r>
          </a:p>
        </p:txBody>
      </p:sp>
      <p:pic>
        <p:nvPicPr>
          <p:cNvPr id="304135" name="Picture 7" descr="Rockdale sediment enter stream3 06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429000"/>
            <a:ext cx="2438400" cy="1619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4137" name="Picture 9" descr="Rockdale bermuda closeup 06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600200"/>
            <a:ext cx="2590800" cy="1719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a:xfrm>
            <a:off x="228600" y="152400"/>
            <a:ext cx="8763000" cy="1143000"/>
          </a:xfrm>
        </p:spPr>
        <p:txBody>
          <a:bodyPr/>
          <a:lstStyle/>
          <a:p>
            <a:r>
              <a:rPr lang="en-US" altLang="en-US" b="0"/>
              <a:t/>
            </a:r>
            <a:br>
              <a:rPr lang="en-US" altLang="en-US" b="0"/>
            </a:br>
            <a:r>
              <a:rPr lang="en-US" altLang="en-US" b="0"/>
              <a:t>Fertilizer</a:t>
            </a:r>
            <a:br>
              <a:rPr lang="en-US" altLang="en-US" b="0"/>
            </a:br>
            <a:endParaRPr lang="en-US" altLang="en-US" sz="4000" b="0"/>
          </a:p>
        </p:txBody>
      </p:sp>
      <p:pic>
        <p:nvPicPr>
          <p:cNvPr id="392195" name="Picture 3" descr="5 10 15 bag 06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362200"/>
            <a:ext cx="21129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6" name="Picture 4" descr="34 0 0 bag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362200"/>
            <a:ext cx="2244725" cy="304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92197" name="Picture 5" descr="0 20 20 bag 06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429000"/>
            <a:ext cx="2895600" cy="19224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92198" name="Text Box 6"/>
          <p:cNvSpPr txBox="1">
            <a:spLocks noChangeArrowheads="1"/>
          </p:cNvSpPr>
          <p:nvPr/>
        </p:nvSpPr>
        <p:spPr bwMode="auto">
          <a:xfrm>
            <a:off x="1066800" y="1447800"/>
            <a:ext cx="6983413"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20000"/>
              </a:spcBef>
            </a:pPr>
            <a:r>
              <a:rPr lang="en-US" altLang="en-US" sz="2800">
                <a:solidFill>
                  <a:srgbClr val="829848"/>
                </a:solidFill>
                <a:latin typeface="Calisto MT" charset="0"/>
              </a:rPr>
              <a:t>Selection is based on needs of the target species</a:t>
            </a:r>
          </a:p>
        </p:txBody>
      </p:sp>
      <p:sp>
        <p:nvSpPr>
          <p:cNvPr id="392199" name="Oval 7"/>
          <p:cNvSpPr>
            <a:spLocks noChangeArrowheads="1"/>
          </p:cNvSpPr>
          <p:nvPr/>
        </p:nvSpPr>
        <p:spPr bwMode="auto">
          <a:xfrm>
            <a:off x="838200" y="4572000"/>
            <a:ext cx="914400" cy="533400"/>
          </a:xfrm>
          <a:prstGeom prst="ellipse">
            <a:avLst/>
          </a:prstGeom>
          <a:noFill/>
          <a:ln w="38100">
            <a:solidFill>
              <a:srgbClr val="86403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nchor="ctr"/>
          <a:lstStyle/>
          <a:p>
            <a:endParaRPr lang="en-US"/>
          </a:p>
        </p:txBody>
      </p:sp>
      <p:sp>
        <p:nvSpPr>
          <p:cNvPr id="392200" name="Oval 8"/>
          <p:cNvSpPr>
            <a:spLocks noChangeArrowheads="1"/>
          </p:cNvSpPr>
          <p:nvPr/>
        </p:nvSpPr>
        <p:spPr bwMode="auto">
          <a:xfrm>
            <a:off x="4343400" y="2209800"/>
            <a:ext cx="914400" cy="914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nchor="ctr"/>
          <a:lstStyle/>
          <a:p>
            <a:endParaRPr lang="en-US"/>
          </a:p>
        </p:txBody>
      </p:sp>
      <p:sp>
        <p:nvSpPr>
          <p:cNvPr id="392201" name="Oval 9"/>
          <p:cNvSpPr>
            <a:spLocks noChangeArrowheads="1"/>
          </p:cNvSpPr>
          <p:nvPr/>
        </p:nvSpPr>
        <p:spPr bwMode="auto">
          <a:xfrm>
            <a:off x="3810000" y="3124200"/>
            <a:ext cx="1066800" cy="609600"/>
          </a:xfrm>
          <a:prstGeom prst="ellipse">
            <a:avLst/>
          </a:prstGeom>
          <a:noFill/>
          <a:ln w="38100">
            <a:solidFill>
              <a:srgbClr val="86403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nchor="ctr"/>
          <a:lstStyle/>
          <a:p>
            <a:endParaRPr lang="en-US"/>
          </a:p>
        </p:txBody>
      </p:sp>
      <p:sp>
        <p:nvSpPr>
          <p:cNvPr id="392202" name="Oval 10"/>
          <p:cNvSpPr>
            <a:spLocks noChangeArrowheads="1"/>
          </p:cNvSpPr>
          <p:nvPr/>
        </p:nvSpPr>
        <p:spPr bwMode="auto">
          <a:xfrm>
            <a:off x="6858000" y="3505200"/>
            <a:ext cx="914400" cy="533400"/>
          </a:xfrm>
          <a:prstGeom prst="ellipse">
            <a:avLst/>
          </a:prstGeom>
          <a:noFill/>
          <a:ln w="38100">
            <a:solidFill>
              <a:srgbClr val="86403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nchor="ctr"/>
          <a:lstStyle/>
          <a:p>
            <a:endParaRPr lang="en-US"/>
          </a:p>
        </p:txBody>
      </p:sp>
      <p:sp>
        <p:nvSpPr>
          <p:cNvPr id="392203" name="Text Box 11"/>
          <p:cNvSpPr txBox="1">
            <a:spLocks noChangeArrowheads="1"/>
          </p:cNvSpPr>
          <p:nvPr/>
        </p:nvSpPr>
        <p:spPr bwMode="auto">
          <a:xfrm>
            <a:off x="2895600" y="5411788"/>
            <a:ext cx="2819400"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pPr>
            <a:r>
              <a:rPr lang="en-US" altLang="en-US" sz="1800" b="1">
                <a:solidFill>
                  <a:srgbClr val="86403B"/>
                </a:solidFill>
                <a:latin typeface="Calisto MT" charset="0"/>
              </a:rPr>
              <a:t>Ammonium nitrate  </a:t>
            </a:r>
          </a:p>
          <a:p>
            <a:pPr>
              <a:spcBef>
                <a:spcPct val="20000"/>
              </a:spcBef>
            </a:pPr>
            <a:r>
              <a:rPr lang="en-US" altLang="en-US" sz="1800" b="1">
                <a:solidFill>
                  <a:srgbClr val="86403B"/>
                </a:solidFill>
                <a:latin typeface="Calisto MT" charset="0"/>
              </a:rPr>
              <a:t>(N topdressing for grasses)</a:t>
            </a:r>
          </a:p>
        </p:txBody>
      </p:sp>
      <p:sp>
        <p:nvSpPr>
          <p:cNvPr id="392204" name="Text Box 12"/>
          <p:cNvSpPr txBox="1">
            <a:spLocks noChangeArrowheads="1"/>
          </p:cNvSpPr>
          <p:nvPr/>
        </p:nvSpPr>
        <p:spPr bwMode="auto">
          <a:xfrm>
            <a:off x="381000" y="5410200"/>
            <a:ext cx="16859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20000"/>
              </a:spcBef>
            </a:pPr>
            <a:r>
              <a:rPr lang="en-US" altLang="en-US" sz="1800" b="1">
                <a:solidFill>
                  <a:srgbClr val="86403B"/>
                </a:solidFill>
                <a:latin typeface="Calisto MT" charset="0"/>
              </a:rPr>
              <a:t>Initial fertilizer</a:t>
            </a:r>
          </a:p>
        </p:txBody>
      </p:sp>
      <p:sp>
        <p:nvSpPr>
          <p:cNvPr id="392205" name="Text Box 13"/>
          <p:cNvSpPr txBox="1">
            <a:spLocks noChangeArrowheads="1"/>
          </p:cNvSpPr>
          <p:nvPr/>
        </p:nvSpPr>
        <p:spPr bwMode="auto">
          <a:xfrm>
            <a:off x="6934200" y="5334000"/>
            <a:ext cx="13811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20000"/>
              </a:spcBef>
            </a:pPr>
            <a:r>
              <a:rPr lang="en-US" altLang="en-US" sz="1800" b="1">
                <a:solidFill>
                  <a:srgbClr val="86403B"/>
                </a:solidFill>
                <a:latin typeface="Calisto MT" charset="0"/>
              </a:rPr>
              <a:t>For legumes</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lIns="92075" tIns="46038" rIns="92075" bIns="46038"/>
          <a:lstStyle/>
          <a:p>
            <a:r>
              <a:rPr lang="en-US" altLang="en-US" sz="4800" b="0"/>
              <a:t>Fertilizer for </a:t>
            </a:r>
            <a:r>
              <a:rPr lang="en-US" altLang="en-US" sz="4800" b="0" u="sng"/>
              <a:t>Grasses</a:t>
            </a:r>
            <a:endParaRPr lang="en-US" altLang="en-US" sz="4800" b="0"/>
          </a:p>
        </p:txBody>
      </p:sp>
      <p:sp>
        <p:nvSpPr>
          <p:cNvPr id="393219" name="Rectangle 3"/>
          <p:cNvSpPr>
            <a:spLocks noGrp="1" noChangeArrowheads="1"/>
          </p:cNvSpPr>
          <p:nvPr>
            <p:ph type="body" idx="1"/>
          </p:nvPr>
        </p:nvSpPr>
        <p:spPr>
          <a:xfrm>
            <a:off x="1295400" y="1981200"/>
            <a:ext cx="64770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2075" tIns="46038" rIns="92075" bIns="46038"/>
          <a:lstStyle/>
          <a:p>
            <a:pPr>
              <a:buFontTx/>
              <a:buNone/>
            </a:pPr>
            <a:r>
              <a:rPr lang="en-US" altLang="en-US" sz="2400" u="sng">
                <a:solidFill>
                  <a:srgbClr val="829848"/>
                </a:solidFill>
                <a:latin typeface="Calisto MT" charset="0"/>
              </a:rPr>
              <a:t>Timing</a:t>
            </a:r>
            <a:r>
              <a:rPr lang="en-US" altLang="en-US" sz="2400">
                <a:solidFill>
                  <a:srgbClr val="000099"/>
                </a:solidFill>
                <a:latin typeface="Calisto MT" charset="0"/>
              </a:rPr>
              <a:t>		   </a:t>
            </a:r>
            <a:r>
              <a:rPr lang="en-US" altLang="en-US" sz="2400">
                <a:solidFill>
                  <a:srgbClr val="829848"/>
                </a:solidFill>
                <a:latin typeface="Calisto MT" charset="0"/>
              </a:rPr>
              <a:t>	 </a:t>
            </a:r>
            <a:r>
              <a:rPr lang="en-US" altLang="en-US" sz="2400">
                <a:solidFill>
                  <a:srgbClr val="000099"/>
                </a:solidFill>
                <a:latin typeface="Calisto MT" charset="0"/>
              </a:rPr>
              <a:t>	 </a:t>
            </a:r>
            <a:r>
              <a:rPr lang="en-US" altLang="en-US" sz="2400" u="sng">
                <a:solidFill>
                  <a:srgbClr val="829848"/>
                </a:solidFill>
                <a:latin typeface="Calisto MT" charset="0"/>
              </a:rPr>
              <a:t>Analysis</a:t>
            </a:r>
            <a:endParaRPr lang="en-US" altLang="en-US">
              <a:solidFill>
                <a:srgbClr val="829848"/>
              </a:solidFill>
              <a:latin typeface="Calisto MT" charset="0"/>
            </a:endParaRPr>
          </a:p>
          <a:p>
            <a:pPr>
              <a:buFontTx/>
              <a:buNone/>
            </a:pPr>
            <a:endParaRPr lang="en-US" altLang="en-US" sz="2800">
              <a:solidFill>
                <a:srgbClr val="829848"/>
              </a:solidFill>
              <a:latin typeface="Calisto MT" charset="0"/>
            </a:endParaRPr>
          </a:p>
          <a:p>
            <a:pPr>
              <a:buFontTx/>
              <a:buNone/>
            </a:pPr>
            <a:r>
              <a:rPr lang="en-US" altLang="en-US" sz="3600" b="1">
                <a:latin typeface="Calisto MT" charset="0"/>
              </a:rPr>
              <a:t>First Year</a:t>
            </a:r>
            <a:r>
              <a:rPr lang="en-US" altLang="en-US" sz="3600">
                <a:latin typeface="Calisto MT" charset="0"/>
              </a:rPr>
              <a:t>		</a:t>
            </a:r>
            <a:r>
              <a:rPr lang="en-US" altLang="en-US" sz="3600" b="1">
                <a:latin typeface="Calisto MT" charset="0"/>
              </a:rPr>
              <a:t>N, P, K</a:t>
            </a:r>
            <a:endParaRPr lang="en-US" altLang="en-US" sz="3600">
              <a:latin typeface="Calisto MT" charset="0"/>
            </a:endParaRPr>
          </a:p>
          <a:p>
            <a:pPr>
              <a:buFontTx/>
              <a:buNone/>
            </a:pPr>
            <a:r>
              <a:rPr lang="en-US" altLang="en-US" sz="3600" b="1">
                <a:latin typeface="Calisto MT" charset="0"/>
              </a:rPr>
              <a:t>Topdressing</a:t>
            </a:r>
            <a:r>
              <a:rPr lang="en-US" altLang="en-US" sz="3600">
                <a:latin typeface="Calisto MT" charset="0"/>
              </a:rPr>
              <a:t>		</a:t>
            </a:r>
            <a:r>
              <a:rPr lang="en-US" altLang="en-US" sz="3600" b="1">
                <a:latin typeface="Calisto MT" charset="0"/>
              </a:rPr>
              <a:t>N</a:t>
            </a:r>
            <a:endParaRPr lang="en-US" altLang="en-US" sz="3600">
              <a:latin typeface="Calisto MT" charset="0"/>
            </a:endParaRPr>
          </a:p>
          <a:p>
            <a:pPr>
              <a:buFontTx/>
              <a:buNone/>
            </a:pPr>
            <a:r>
              <a:rPr lang="en-US" altLang="en-US" sz="3600" b="1">
                <a:latin typeface="Calisto MT" charset="0"/>
              </a:rPr>
              <a:t>Second Yr.		N, P, K</a:t>
            </a:r>
            <a:endParaRPr lang="en-US" altLang="en-US" sz="3600">
              <a:latin typeface="Calisto MT" charset="0"/>
            </a:endParaRPr>
          </a:p>
          <a:p>
            <a:pPr>
              <a:buFontTx/>
              <a:buNone/>
            </a:pPr>
            <a:r>
              <a:rPr lang="en-US" altLang="en-US" sz="3600" b="1">
                <a:latin typeface="Calisto MT" charset="0"/>
              </a:rPr>
              <a:t>Maintenance</a:t>
            </a:r>
            <a:r>
              <a:rPr lang="en-US" altLang="en-US" sz="3600">
                <a:latin typeface="Calisto MT" charset="0"/>
              </a:rPr>
              <a:t>		</a:t>
            </a:r>
            <a:r>
              <a:rPr lang="en-US" altLang="en-US" sz="3600" b="1">
                <a:latin typeface="Calisto MT" charset="0"/>
              </a:rPr>
              <a:t>N, P, K</a:t>
            </a:r>
          </a:p>
          <a:p>
            <a:pPr>
              <a:buFontTx/>
              <a:buNone/>
            </a:pPr>
            <a:endParaRPr lang="en-US" altLang="en-US" sz="3600" b="1">
              <a:solidFill>
                <a:schemeClr val="bg1"/>
              </a:solidFill>
              <a:latin typeface="Calisto MT" charset="0"/>
            </a:endParaRPr>
          </a:p>
          <a:p>
            <a:pPr>
              <a:buFontTx/>
              <a:buNone/>
            </a:pPr>
            <a:endParaRPr lang="en-US" altLang="en-US" b="1">
              <a:solidFill>
                <a:schemeClr val="bg1"/>
              </a:solidFill>
              <a:latin typeface="Calisto MT"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a:xfrm>
            <a:off x="762000" y="30480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4800" b="0"/>
              <a:t>Fertilizer for </a:t>
            </a:r>
            <a:br>
              <a:rPr lang="en-US" altLang="en-US" sz="4800" b="0"/>
            </a:br>
            <a:r>
              <a:rPr lang="en-US" altLang="en-US" sz="4800" b="0" u="sng"/>
              <a:t>Grass</a:t>
            </a:r>
            <a:r>
              <a:rPr lang="en-US" altLang="en-US" sz="4800" b="0"/>
              <a:t>/</a:t>
            </a:r>
            <a:r>
              <a:rPr lang="en-US" altLang="en-US" sz="4800" b="0" u="sng"/>
              <a:t>Legume</a:t>
            </a:r>
            <a:r>
              <a:rPr lang="en-US" altLang="en-US" sz="4800" b="0"/>
              <a:t> Mixtures</a:t>
            </a:r>
          </a:p>
        </p:txBody>
      </p:sp>
      <p:sp>
        <p:nvSpPr>
          <p:cNvPr id="394243" name="Rectangle 3"/>
          <p:cNvSpPr>
            <a:spLocks noGrp="1" noChangeArrowheads="1"/>
          </p:cNvSpPr>
          <p:nvPr>
            <p:ph type="body" idx="1"/>
          </p:nvPr>
        </p:nvSpPr>
        <p:spPr>
          <a:xfrm>
            <a:off x="1143000" y="2057400"/>
            <a:ext cx="70104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lnSpc>
                <a:spcPct val="80000"/>
              </a:lnSpc>
              <a:buFontTx/>
              <a:buNone/>
            </a:pPr>
            <a:r>
              <a:rPr lang="en-US" altLang="en-US" sz="2000" u="sng">
                <a:solidFill>
                  <a:srgbClr val="829848"/>
                </a:solidFill>
                <a:latin typeface="Calisto MT" charset="0"/>
              </a:rPr>
              <a:t>Timing</a:t>
            </a:r>
            <a:r>
              <a:rPr lang="en-US" altLang="en-US" sz="2000">
                <a:solidFill>
                  <a:srgbClr val="829848"/>
                </a:solidFill>
                <a:latin typeface="Calisto MT" charset="0"/>
              </a:rPr>
              <a:t>					</a:t>
            </a:r>
            <a:r>
              <a:rPr lang="en-US" altLang="en-US" sz="2000" u="sng">
                <a:solidFill>
                  <a:srgbClr val="829848"/>
                </a:solidFill>
                <a:latin typeface="Calisto MT" charset="0"/>
              </a:rPr>
              <a:t>Analysis</a:t>
            </a:r>
            <a:endParaRPr lang="en-US" altLang="en-US" sz="2000">
              <a:solidFill>
                <a:srgbClr val="829848"/>
              </a:solidFill>
              <a:latin typeface="Calisto MT" charset="0"/>
            </a:endParaRPr>
          </a:p>
          <a:p>
            <a:pPr>
              <a:lnSpc>
                <a:spcPct val="80000"/>
              </a:lnSpc>
              <a:buFontTx/>
              <a:buNone/>
            </a:pPr>
            <a:endParaRPr lang="en-US" altLang="en-US" sz="2000">
              <a:solidFill>
                <a:srgbClr val="829848"/>
              </a:solidFill>
              <a:latin typeface="Calisto MT" charset="0"/>
            </a:endParaRPr>
          </a:p>
          <a:p>
            <a:pPr>
              <a:lnSpc>
                <a:spcPct val="80000"/>
              </a:lnSpc>
              <a:buFontTx/>
              <a:buNone/>
            </a:pPr>
            <a:r>
              <a:rPr lang="en-US" altLang="en-US" b="1">
                <a:latin typeface="Calisto MT" charset="0"/>
              </a:rPr>
              <a:t>First Year</a:t>
            </a:r>
            <a:r>
              <a:rPr lang="en-US" altLang="en-US">
                <a:latin typeface="Calisto MT" charset="0"/>
              </a:rPr>
              <a:t>	     			</a:t>
            </a:r>
            <a:r>
              <a:rPr lang="en-US" altLang="en-US" b="1">
                <a:latin typeface="Calisto MT" charset="0"/>
              </a:rPr>
              <a:t>N, P, K</a:t>
            </a:r>
            <a:endParaRPr lang="en-US" altLang="en-US">
              <a:latin typeface="Calisto MT" charset="0"/>
            </a:endParaRPr>
          </a:p>
          <a:p>
            <a:pPr>
              <a:lnSpc>
                <a:spcPct val="80000"/>
              </a:lnSpc>
              <a:buFontTx/>
              <a:buNone/>
            </a:pPr>
            <a:r>
              <a:rPr lang="en-US" altLang="en-US" b="1">
                <a:latin typeface="Calisto MT" charset="0"/>
              </a:rPr>
              <a:t>Topdressing</a:t>
            </a:r>
            <a:r>
              <a:rPr lang="en-US" altLang="en-US">
                <a:latin typeface="Calisto MT" charset="0"/>
              </a:rPr>
              <a:t>  			</a:t>
            </a:r>
            <a:r>
              <a:rPr lang="en-US" altLang="en-US" b="1">
                <a:latin typeface="Calisto MT" charset="0"/>
              </a:rPr>
              <a:t>N</a:t>
            </a:r>
            <a:endParaRPr lang="en-US" altLang="en-US">
              <a:latin typeface="Calisto MT" charset="0"/>
            </a:endParaRPr>
          </a:p>
          <a:p>
            <a:pPr>
              <a:lnSpc>
                <a:spcPct val="80000"/>
              </a:lnSpc>
              <a:buFontTx/>
              <a:buNone/>
            </a:pPr>
            <a:r>
              <a:rPr lang="en-US" altLang="en-US" b="1">
                <a:latin typeface="Calisto MT" charset="0"/>
              </a:rPr>
              <a:t>Second Yr.    			     P, K</a:t>
            </a:r>
            <a:endParaRPr lang="en-US" altLang="en-US">
              <a:latin typeface="Calisto MT" charset="0"/>
            </a:endParaRPr>
          </a:p>
          <a:p>
            <a:pPr>
              <a:lnSpc>
                <a:spcPct val="80000"/>
              </a:lnSpc>
              <a:buFontTx/>
              <a:buNone/>
            </a:pPr>
            <a:r>
              <a:rPr lang="en-US" altLang="en-US" b="1">
                <a:latin typeface="Calisto MT" charset="0"/>
              </a:rPr>
              <a:t>Maintenance</a:t>
            </a:r>
            <a:r>
              <a:rPr lang="en-US" altLang="en-US">
                <a:latin typeface="Calisto MT" charset="0"/>
              </a:rPr>
              <a:t> 			     </a:t>
            </a:r>
            <a:r>
              <a:rPr lang="en-US" altLang="en-US" b="1">
                <a:latin typeface="Calisto MT" charset="0"/>
              </a:rPr>
              <a:t>P, K</a:t>
            </a:r>
          </a:p>
          <a:p>
            <a:pPr>
              <a:lnSpc>
                <a:spcPct val="80000"/>
              </a:lnSpc>
              <a:buFontTx/>
              <a:buNone/>
            </a:pPr>
            <a:endParaRPr lang="en-US" altLang="en-US" b="1">
              <a:latin typeface="Calisto MT" charset="0"/>
            </a:endParaRPr>
          </a:p>
          <a:p>
            <a:pPr>
              <a:lnSpc>
                <a:spcPct val="80000"/>
              </a:lnSpc>
            </a:pPr>
            <a:r>
              <a:rPr lang="en-US" altLang="en-US" b="1">
                <a:solidFill>
                  <a:srgbClr val="829848"/>
                </a:solidFill>
                <a:latin typeface="Calisto MT" charset="0"/>
              </a:rPr>
              <a:t>The desired species are legumes</a:t>
            </a:r>
          </a:p>
          <a:p>
            <a:pPr>
              <a:lnSpc>
                <a:spcPct val="80000"/>
              </a:lnSpc>
            </a:pPr>
            <a:r>
              <a:rPr lang="en-US" altLang="en-US" b="1">
                <a:solidFill>
                  <a:srgbClr val="829848"/>
                </a:solidFill>
                <a:latin typeface="Calisto MT" charset="0"/>
              </a:rPr>
              <a:t>Legumes get N from bacteria </a:t>
            </a:r>
            <a:endParaRPr lang="en-US" altLang="en-US" b="1">
              <a:solidFill>
                <a:srgbClr val="E2E1C3"/>
              </a:solidFill>
              <a:effectDag name="">
                <a:cont type="tree" name="">
                  <a:effect ref="fillLine"/>
                  <a:outerShdw dist="38100" dir="13500000" algn="br">
                    <a:srgbClr val="FEFEE7"/>
                  </a:outerShdw>
                </a:cont>
                <a:cont type="tree" name="">
                  <a:effect ref="fillLine"/>
                  <a:outerShdw dist="38100" dir="2700000" algn="tl">
                    <a:srgbClr val="878674"/>
                  </a:outerShdw>
                </a:cont>
                <a:effect ref="fillLine"/>
              </a:effectDag>
              <a:latin typeface="Calisto MT"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5" name="Picture 3" descr="Fertiliz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44000" cy="4324350"/>
          </a:xfrm>
          <a:prstGeom prst="rect">
            <a:avLst/>
          </a:prstGeom>
          <a:noFill/>
          <a:ln w="127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a:xfrm>
            <a:off x="381000" y="381000"/>
            <a:ext cx="8458200" cy="1143000"/>
          </a:xfrm>
        </p:spPr>
        <p:txBody>
          <a:bodyPr/>
          <a:lstStyle/>
          <a:p>
            <a:r>
              <a:rPr lang="en-US" altLang="en-US" sz="4000"/>
              <a:t>Data in </a:t>
            </a:r>
            <a:r>
              <a:rPr lang="en-US" altLang="en-US" sz="4000" i="1"/>
              <a:t>“Manual”</a:t>
            </a:r>
            <a:r>
              <a:rPr lang="en-US" altLang="en-US" sz="4000"/>
              <a:t> and </a:t>
            </a:r>
            <a:r>
              <a:rPr lang="en-US" altLang="en-US" sz="4000" i="1"/>
              <a:t>“Field Manual”</a:t>
            </a:r>
          </a:p>
        </p:txBody>
      </p:sp>
      <p:sp>
        <p:nvSpPr>
          <p:cNvPr id="331779" name="Rectangle 3"/>
          <p:cNvSpPr>
            <a:spLocks noGrp="1" noChangeArrowheads="1"/>
          </p:cNvSpPr>
          <p:nvPr>
            <p:ph type="body" idx="1"/>
          </p:nvPr>
        </p:nvSpPr>
        <p:spPr/>
        <p:txBody>
          <a:bodyPr/>
          <a:lstStyle/>
          <a:p>
            <a:endParaRPr lang="en-US" altLang="en-US"/>
          </a:p>
        </p:txBody>
      </p:sp>
      <p:pic>
        <p:nvPicPr>
          <p:cNvPr id="331780" name="Picture 4" descr="permanent seeding rates field manu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9601200" cy="43418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1026"/>
          <p:cNvSpPr>
            <a:spLocks noGrp="1" noChangeArrowheads="1"/>
          </p:cNvSpPr>
          <p:nvPr>
            <p:ph type="title"/>
          </p:nvPr>
        </p:nvSpPr>
        <p:spPr>
          <a:xfrm>
            <a:off x="685800" y="304800"/>
            <a:ext cx="7772400" cy="1143000"/>
          </a:xfrm>
        </p:spPr>
        <p:txBody>
          <a:bodyPr/>
          <a:lstStyle/>
          <a:p>
            <a:r>
              <a:rPr lang="en-US" altLang="en-US" sz="4800"/>
              <a:t>Consider Native Grasses</a:t>
            </a:r>
          </a:p>
        </p:txBody>
      </p:sp>
      <p:sp>
        <p:nvSpPr>
          <p:cNvPr id="154627" name="Rectangle 1027"/>
          <p:cNvSpPr>
            <a:spLocks noGrp="1" noChangeArrowheads="1"/>
          </p:cNvSpPr>
          <p:nvPr>
            <p:ph type="body" idx="1"/>
          </p:nvPr>
        </p:nvSpPr>
        <p:spPr>
          <a:xfrm>
            <a:off x="228600" y="1447800"/>
            <a:ext cx="4495800" cy="4114800"/>
          </a:xfrm>
        </p:spPr>
        <p:txBody>
          <a:bodyPr/>
          <a:lstStyle/>
          <a:p>
            <a:r>
              <a:rPr lang="en-US" altLang="en-US" sz="2400" b="1"/>
              <a:t>Well adapted</a:t>
            </a:r>
          </a:p>
          <a:p>
            <a:r>
              <a:rPr lang="en-US" altLang="en-US" sz="2400" b="1"/>
              <a:t>Extensive root system</a:t>
            </a:r>
          </a:p>
          <a:p>
            <a:r>
              <a:rPr lang="en-US" altLang="en-US" sz="2400" b="1"/>
              <a:t>Attractive </a:t>
            </a:r>
          </a:p>
          <a:p>
            <a:r>
              <a:rPr lang="en-US" altLang="en-US" sz="2400" b="1"/>
              <a:t>Excellent for wildlife</a:t>
            </a:r>
          </a:p>
          <a:p>
            <a:r>
              <a:rPr lang="en-US" altLang="en-US" sz="2400" b="1"/>
              <a:t>Low maintenance</a:t>
            </a:r>
            <a:endParaRPr lang="en-US" altLang="en-US" sz="2800" b="1"/>
          </a:p>
        </p:txBody>
      </p:sp>
      <p:pic>
        <p:nvPicPr>
          <p:cNvPr id="154628" name="Picture 1028" descr="big bluestem"/>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3962400" y="1752600"/>
            <a:ext cx="2792413" cy="43942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4629" name="Text Box 1029"/>
          <p:cNvSpPr txBox="1">
            <a:spLocks noChangeArrowheads="1"/>
          </p:cNvSpPr>
          <p:nvPr/>
        </p:nvSpPr>
        <p:spPr bwMode="auto">
          <a:xfrm>
            <a:off x="6248400" y="4343400"/>
            <a:ext cx="2743200" cy="2298700"/>
          </a:xfrm>
          <a:prstGeom prst="re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00000"/>
              </a:lnSpc>
              <a:spcBef>
                <a:spcPct val="0"/>
              </a:spcBef>
              <a:buFontTx/>
              <a:buChar char="•"/>
            </a:pPr>
            <a:r>
              <a:rPr lang="en-US" altLang="en-US" sz="1800" b="1">
                <a:latin typeface="Calisto MT" charset="0"/>
              </a:rPr>
              <a:t>Little bluestem</a:t>
            </a:r>
          </a:p>
          <a:p>
            <a:pPr>
              <a:lnSpc>
                <a:spcPct val="100000"/>
              </a:lnSpc>
              <a:spcBef>
                <a:spcPct val="0"/>
              </a:spcBef>
              <a:buFontTx/>
              <a:buChar char="•"/>
            </a:pPr>
            <a:r>
              <a:rPr lang="en-US" altLang="en-US" sz="1800" b="1">
                <a:latin typeface="Calisto MT" charset="0"/>
              </a:rPr>
              <a:t>Broomsedge bluestem</a:t>
            </a:r>
          </a:p>
          <a:p>
            <a:pPr>
              <a:lnSpc>
                <a:spcPct val="100000"/>
              </a:lnSpc>
              <a:spcBef>
                <a:spcPct val="0"/>
              </a:spcBef>
              <a:buFontTx/>
              <a:buChar char="•"/>
            </a:pPr>
            <a:r>
              <a:rPr lang="en-US" altLang="en-US" sz="1800" b="1">
                <a:latin typeface="Calisto MT" charset="0"/>
              </a:rPr>
              <a:t>Reed canary grass</a:t>
            </a:r>
          </a:p>
          <a:p>
            <a:pPr>
              <a:lnSpc>
                <a:spcPct val="100000"/>
              </a:lnSpc>
              <a:spcBef>
                <a:spcPct val="0"/>
              </a:spcBef>
              <a:buFontTx/>
              <a:buChar char="•"/>
            </a:pPr>
            <a:r>
              <a:rPr lang="en-US" altLang="en-US" sz="1800" b="1">
                <a:latin typeface="Calisto MT" charset="0"/>
              </a:rPr>
              <a:t>Eastern gama grass</a:t>
            </a:r>
          </a:p>
          <a:p>
            <a:pPr>
              <a:lnSpc>
                <a:spcPct val="100000"/>
              </a:lnSpc>
              <a:spcBef>
                <a:spcPct val="0"/>
              </a:spcBef>
              <a:buFontTx/>
              <a:buChar char="•"/>
            </a:pPr>
            <a:r>
              <a:rPr lang="en-US" altLang="en-US" sz="1800" b="1">
                <a:latin typeface="Calisto MT" charset="0"/>
              </a:rPr>
              <a:t>Big bluestem	</a:t>
            </a:r>
          </a:p>
          <a:p>
            <a:pPr>
              <a:lnSpc>
                <a:spcPct val="100000"/>
              </a:lnSpc>
              <a:spcBef>
                <a:spcPct val="0"/>
              </a:spcBef>
              <a:buFontTx/>
              <a:buChar char="•"/>
            </a:pPr>
            <a:r>
              <a:rPr lang="en-US" altLang="en-US" sz="1800" b="1">
                <a:latin typeface="Calisto MT" charset="0"/>
              </a:rPr>
              <a:t>Indian grass </a:t>
            </a:r>
          </a:p>
          <a:p>
            <a:pPr>
              <a:lnSpc>
                <a:spcPct val="100000"/>
              </a:lnSpc>
              <a:spcBef>
                <a:spcPct val="0"/>
              </a:spcBef>
              <a:buFontTx/>
              <a:buChar char="•"/>
            </a:pPr>
            <a:r>
              <a:rPr lang="en-US" altLang="en-US" sz="1800" b="1">
                <a:latin typeface="Calisto MT" charset="0"/>
              </a:rPr>
              <a:t>Switchgrass </a:t>
            </a:r>
          </a:p>
          <a:p>
            <a:pPr>
              <a:lnSpc>
                <a:spcPct val="100000"/>
              </a:lnSpc>
              <a:spcBef>
                <a:spcPct val="0"/>
              </a:spcBef>
              <a:buFontTx/>
              <a:buChar char="•"/>
            </a:pPr>
            <a:r>
              <a:rPr lang="en-US" altLang="en-US" sz="1800" b="1">
                <a:latin typeface="Calisto MT" charset="0"/>
              </a:rPr>
              <a:t>Virginia wildrye</a:t>
            </a:r>
          </a:p>
        </p:txBody>
      </p:sp>
      <p:pic>
        <p:nvPicPr>
          <p:cNvPr id="154630" name="Picture 1030" descr="big bluestem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216400"/>
            <a:ext cx="3581400" cy="23876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304800"/>
            <a:ext cx="83820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a:t>Seeding Rates for a                 Quality Stand</a:t>
            </a:r>
          </a:p>
        </p:txBody>
      </p:sp>
      <p:sp>
        <p:nvSpPr>
          <p:cNvPr id="14339" name="Rectangle 3"/>
          <p:cNvSpPr>
            <a:spLocks noGrp="1" noChangeArrowheads="1"/>
          </p:cNvSpPr>
          <p:nvPr>
            <p:ph type="body" idx="1"/>
          </p:nvPr>
        </p:nvSpPr>
        <p:spPr>
          <a:xfrm>
            <a:off x="304800" y="2286000"/>
            <a:ext cx="86106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lnSpc>
                <a:spcPct val="90000"/>
              </a:lnSpc>
            </a:pPr>
            <a:r>
              <a:rPr lang="en-US" altLang="en-US"/>
              <a:t>Under-seeding </a:t>
            </a:r>
            <a:r>
              <a:rPr lang="en-US" altLang="en-US" b="1" u="sng"/>
              <a:t>reduces</a:t>
            </a:r>
            <a:r>
              <a:rPr lang="en-US" altLang="en-US"/>
              <a:t> the stand</a:t>
            </a:r>
          </a:p>
          <a:p>
            <a:pPr>
              <a:lnSpc>
                <a:spcPct val="90000"/>
              </a:lnSpc>
            </a:pPr>
            <a:r>
              <a:rPr lang="en-US" altLang="en-US"/>
              <a:t>Over-seeding creates excessive demand for moisture, nutrients, light, and space</a:t>
            </a:r>
            <a:r>
              <a:rPr lang="en-US" altLang="en-US">
                <a:solidFill>
                  <a:schemeClr val="bg1"/>
                </a:solidFill>
              </a:rPr>
              <a:t>  </a:t>
            </a:r>
          </a:p>
          <a:p>
            <a:pPr algn="ctr">
              <a:lnSpc>
                <a:spcPct val="90000"/>
              </a:lnSpc>
              <a:buFontTx/>
              <a:buNone/>
            </a:pPr>
            <a:endParaRPr lang="en-US" altLang="en-US" b="1">
              <a:solidFill>
                <a:srgbClr val="829848"/>
              </a:solidFill>
            </a:endParaRPr>
          </a:p>
          <a:p>
            <a:pPr>
              <a:lnSpc>
                <a:spcPct val="90000"/>
              </a:lnSpc>
              <a:buFontTx/>
              <a:buNone/>
            </a:pPr>
            <a:r>
              <a:rPr lang="en-US" altLang="en-US" sz="2800" b="1">
                <a:solidFill>
                  <a:srgbClr val="829848"/>
                </a:solidFill>
              </a:rPr>
              <a:t>More is not always better</a:t>
            </a:r>
          </a:p>
          <a:p>
            <a:pPr algn="ctr">
              <a:lnSpc>
                <a:spcPct val="90000"/>
              </a:lnSpc>
              <a:buFontTx/>
              <a:buNone/>
            </a:pPr>
            <a:endParaRPr lang="en-US" altLang="en-US" sz="2800" b="1">
              <a:solidFill>
                <a:srgbClr val="829848"/>
              </a:solidFill>
            </a:endParaRPr>
          </a:p>
          <a:p>
            <a:pPr>
              <a:lnSpc>
                <a:spcPct val="90000"/>
              </a:lnSpc>
              <a:buFontTx/>
              <a:buNone/>
            </a:pPr>
            <a:r>
              <a:rPr lang="en-US" altLang="en-US" sz="2800" b="1">
                <a:solidFill>
                  <a:srgbClr val="829848"/>
                </a:solidFill>
              </a:rPr>
              <a:t>More seed will not overcome poor planting techniques</a:t>
            </a:r>
            <a:r>
              <a:rPr lang="en-US" altLang="en-US" b="1">
                <a:solidFill>
                  <a:srgbClr val="829848"/>
                </a:solidFill>
                <a:latin typeface="Calisto MT" charset="0"/>
              </a:rPr>
              <a:t>  </a:t>
            </a:r>
          </a:p>
        </p:txBody>
      </p:sp>
      <p:pic>
        <p:nvPicPr>
          <p:cNvPr id="14340" name="Picture 4" descr="na00058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762000"/>
            <a:ext cx="1611313" cy="1519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3129" name="Group 89"/>
          <p:cNvGraphicFramePr>
            <a:graphicFrameLocks noGrp="1"/>
          </p:cNvGraphicFramePr>
          <p:nvPr/>
        </p:nvGraphicFramePr>
        <p:xfrm>
          <a:off x="533400" y="228600"/>
          <a:ext cx="8077200" cy="6032500"/>
        </p:xfrm>
        <a:graphic>
          <a:graphicData uri="http://schemas.openxmlformats.org/drawingml/2006/table">
            <a:tbl>
              <a:tblPr/>
              <a:tblGrid>
                <a:gridCol w="1828800"/>
                <a:gridCol w="2514600"/>
                <a:gridCol w="1752600"/>
                <a:gridCol w="1981200"/>
              </a:tblGrid>
              <a:tr h="1447800">
                <a:tc>
                  <a:txBody>
                    <a:bodyPr/>
                    <a:lstStyle>
                      <a:lvl1pPr>
                        <a:defRPr sz="2800">
                          <a:solidFill>
                            <a:srgbClr val="86403B"/>
                          </a:solidFill>
                          <a:latin typeface="Arial" charset="0"/>
                        </a:defRPr>
                      </a:lvl1pPr>
                      <a:lvl2pPr>
                        <a:defRPr sz="2400">
                          <a:solidFill>
                            <a:srgbClr val="86403B"/>
                          </a:solidFill>
                          <a:latin typeface="Arial" charset="0"/>
                        </a:defRPr>
                      </a:lvl2pPr>
                      <a:lvl3pPr>
                        <a:defRPr sz="2000">
                          <a:solidFill>
                            <a:srgbClr val="86403B"/>
                          </a:solidFill>
                          <a:latin typeface="Arial" charset="0"/>
                        </a:defRPr>
                      </a:lvl3pPr>
                      <a:lvl4pPr>
                        <a:defRPr>
                          <a:solidFill>
                            <a:srgbClr val="86403B"/>
                          </a:solidFill>
                          <a:latin typeface="Arial" charset="0"/>
                        </a:defRPr>
                      </a:lvl4pPr>
                      <a:lvl5pPr>
                        <a:defRPr>
                          <a:solidFill>
                            <a:srgbClr val="86403B"/>
                          </a:solidFill>
                          <a:latin typeface="Arial" charset="0"/>
                        </a:defRPr>
                      </a:lvl5pPr>
                      <a:lvl6pPr eaLnBrk="0" fontAlgn="base" hangingPunct="0">
                        <a:spcBef>
                          <a:spcPct val="20000"/>
                        </a:spcBef>
                        <a:spcAft>
                          <a:spcPct val="0"/>
                        </a:spcAft>
                        <a:defRPr>
                          <a:solidFill>
                            <a:srgbClr val="86403B"/>
                          </a:solidFill>
                          <a:latin typeface="Arial" charset="0"/>
                        </a:defRPr>
                      </a:lvl6pPr>
                      <a:lvl7pPr eaLnBrk="0" fontAlgn="base" hangingPunct="0">
                        <a:spcBef>
                          <a:spcPct val="20000"/>
                        </a:spcBef>
                        <a:spcAft>
                          <a:spcPct val="0"/>
                        </a:spcAft>
                        <a:defRPr>
                          <a:solidFill>
                            <a:srgbClr val="86403B"/>
                          </a:solidFill>
                          <a:latin typeface="Arial" charset="0"/>
                        </a:defRPr>
                      </a:lvl7pPr>
                      <a:lvl8pPr eaLnBrk="0" fontAlgn="base" hangingPunct="0">
                        <a:spcBef>
                          <a:spcPct val="20000"/>
                        </a:spcBef>
                        <a:spcAft>
                          <a:spcPct val="0"/>
                        </a:spcAft>
                        <a:defRPr>
                          <a:solidFill>
                            <a:srgbClr val="86403B"/>
                          </a:solidFill>
                          <a:latin typeface="Arial" charset="0"/>
                        </a:defRPr>
                      </a:lvl8pPr>
                      <a:lvl9pPr eaLnBrk="0" fontAlgn="base" hangingPunct="0">
                        <a:spcBef>
                          <a:spcPct val="20000"/>
                        </a:spcBef>
                        <a:spcAft>
                          <a:spcPct val="0"/>
                        </a:spcAft>
                        <a:defRPr>
                          <a:solidFill>
                            <a:srgbClr val="86403B"/>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2000" b="0" i="0" u="none" strike="noStrike" cap="none" normalizeH="0" baseline="0">
                        <a:ln>
                          <a:noFill/>
                        </a:ln>
                        <a:solidFill>
                          <a:srgbClr val="86403B"/>
                        </a:solidFill>
                        <a:effectLst/>
                        <a:latin typeface="Calisto MT"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2000" b="0" i="0" u="none" strike="noStrike" cap="none" normalizeH="0" baseline="0">
                        <a:ln>
                          <a:noFill/>
                        </a:ln>
                        <a:solidFill>
                          <a:srgbClr val="86403B"/>
                        </a:solidFill>
                        <a:effectLst/>
                        <a:latin typeface="Calisto MT"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0" i="0" u="none" strike="noStrike" cap="none" normalizeH="0" baseline="0">
                          <a:ln>
                            <a:noFill/>
                          </a:ln>
                          <a:solidFill>
                            <a:srgbClr val="86403B"/>
                          </a:solidFill>
                          <a:effectLst/>
                          <a:latin typeface="Calisto MT" charset="0"/>
                        </a:rPr>
                        <a:t>Species</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rgbClr val="86403B"/>
                          </a:solidFill>
                          <a:latin typeface="Arial" charset="0"/>
                        </a:defRPr>
                      </a:lvl1pPr>
                      <a:lvl2pPr>
                        <a:defRPr sz="2400">
                          <a:solidFill>
                            <a:srgbClr val="86403B"/>
                          </a:solidFill>
                          <a:latin typeface="Arial" charset="0"/>
                        </a:defRPr>
                      </a:lvl2pPr>
                      <a:lvl3pPr>
                        <a:defRPr sz="2000">
                          <a:solidFill>
                            <a:srgbClr val="86403B"/>
                          </a:solidFill>
                          <a:latin typeface="Arial" charset="0"/>
                        </a:defRPr>
                      </a:lvl3pPr>
                      <a:lvl4pPr>
                        <a:defRPr>
                          <a:solidFill>
                            <a:srgbClr val="86403B"/>
                          </a:solidFill>
                          <a:latin typeface="Arial" charset="0"/>
                        </a:defRPr>
                      </a:lvl4pPr>
                      <a:lvl5pPr>
                        <a:defRPr>
                          <a:solidFill>
                            <a:srgbClr val="86403B"/>
                          </a:solidFill>
                          <a:latin typeface="Arial" charset="0"/>
                        </a:defRPr>
                      </a:lvl5pPr>
                      <a:lvl6pPr eaLnBrk="0" fontAlgn="base" hangingPunct="0">
                        <a:spcBef>
                          <a:spcPct val="20000"/>
                        </a:spcBef>
                        <a:spcAft>
                          <a:spcPct val="0"/>
                        </a:spcAft>
                        <a:defRPr>
                          <a:solidFill>
                            <a:srgbClr val="86403B"/>
                          </a:solidFill>
                          <a:latin typeface="Arial" charset="0"/>
                        </a:defRPr>
                      </a:lvl6pPr>
                      <a:lvl7pPr eaLnBrk="0" fontAlgn="base" hangingPunct="0">
                        <a:spcBef>
                          <a:spcPct val="20000"/>
                        </a:spcBef>
                        <a:spcAft>
                          <a:spcPct val="0"/>
                        </a:spcAft>
                        <a:defRPr>
                          <a:solidFill>
                            <a:srgbClr val="86403B"/>
                          </a:solidFill>
                          <a:latin typeface="Arial" charset="0"/>
                        </a:defRPr>
                      </a:lvl7pPr>
                      <a:lvl8pPr eaLnBrk="0" fontAlgn="base" hangingPunct="0">
                        <a:spcBef>
                          <a:spcPct val="20000"/>
                        </a:spcBef>
                        <a:spcAft>
                          <a:spcPct val="0"/>
                        </a:spcAft>
                        <a:defRPr>
                          <a:solidFill>
                            <a:srgbClr val="86403B"/>
                          </a:solidFill>
                          <a:latin typeface="Arial" charset="0"/>
                        </a:defRPr>
                      </a:lvl8pPr>
                      <a:lvl9pPr eaLnBrk="0" fontAlgn="base" hangingPunct="0">
                        <a:spcBef>
                          <a:spcPct val="20000"/>
                        </a:spcBef>
                        <a:spcAft>
                          <a:spcPct val="0"/>
                        </a:spcAft>
                        <a:defRPr>
                          <a:solidFill>
                            <a:srgbClr val="86403B"/>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0" i="0" u="none" strike="noStrike" cap="none" normalizeH="0" baseline="0">
                          <a:ln>
                            <a:noFill/>
                          </a:ln>
                          <a:solidFill>
                            <a:srgbClr val="86403B"/>
                          </a:solidFill>
                          <a:effectLst/>
                          <a:latin typeface="Calisto MT" charset="0"/>
                        </a:rPr>
                        <a:t>PLS </a:t>
                      </a:r>
                      <a:r>
                        <a:rPr kumimoji="0" lang="en-US" altLang="en-US" sz="2000" b="0" i="0" u="none" strike="noStrike" cap="none" normalizeH="0" baseline="30000">
                          <a:ln>
                            <a:noFill/>
                          </a:ln>
                          <a:solidFill>
                            <a:srgbClr val="86403B"/>
                          </a:solidFill>
                          <a:effectLst/>
                          <a:latin typeface="Calisto MT" charset="0"/>
                        </a:rPr>
                        <a:t>1/</a:t>
                      </a:r>
                      <a:r>
                        <a:rPr kumimoji="0" lang="en-US" altLang="en-US" sz="2000" b="0" i="0" u="none" strike="noStrike" cap="none" normalizeH="0" baseline="0">
                          <a:ln>
                            <a:noFill/>
                          </a:ln>
                          <a:solidFill>
                            <a:srgbClr val="86403B"/>
                          </a:solidFill>
                          <a:effectLst/>
                          <a:latin typeface="Calisto MT" charset="0"/>
                        </a:rPr>
                        <a:t> </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0" i="0" u="none" strike="noStrike" cap="none" normalizeH="0" baseline="0">
                          <a:ln>
                            <a:noFill/>
                          </a:ln>
                          <a:solidFill>
                            <a:srgbClr val="86403B"/>
                          </a:solidFill>
                          <a:effectLst/>
                          <a:latin typeface="Calisto MT" charset="0"/>
                        </a:rPr>
                        <a:t>Seeding Rate</a:t>
                      </a:r>
                      <a:r>
                        <a:rPr kumimoji="0" lang="en-US" altLang="en-US" sz="2000" b="0" i="0" u="none" strike="noStrike" cap="none" normalizeH="0" baseline="30000">
                          <a:ln>
                            <a:noFill/>
                          </a:ln>
                          <a:solidFill>
                            <a:srgbClr val="86403B"/>
                          </a:solidFill>
                          <a:effectLst/>
                          <a:latin typeface="Calisto MT" charset="0"/>
                        </a:rPr>
                        <a:t>2/</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0" i="0" u="none" strike="noStrike" cap="none" normalizeH="0" baseline="0">
                          <a:ln>
                            <a:noFill/>
                          </a:ln>
                          <a:solidFill>
                            <a:srgbClr val="86403B"/>
                          </a:solidFill>
                          <a:effectLst/>
                          <a:latin typeface="Calisto MT" charset="0"/>
                        </a:rPr>
                        <a:t>LB/AC</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rgbClr val="86403B"/>
                          </a:solidFill>
                          <a:latin typeface="Arial" charset="0"/>
                        </a:defRPr>
                      </a:lvl1pPr>
                      <a:lvl2pPr>
                        <a:defRPr sz="2400">
                          <a:solidFill>
                            <a:srgbClr val="86403B"/>
                          </a:solidFill>
                          <a:latin typeface="Arial" charset="0"/>
                        </a:defRPr>
                      </a:lvl2pPr>
                      <a:lvl3pPr>
                        <a:defRPr sz="2000">
                          <a:solidFill>
                            <a:srgbClr val="86403B"/>
                          </a:solidFill>
                          <a:latin typeface="Arial" charset="0"/>
                        </a:defRPr>
                      </a:lvl3pPr>
                      <a:lvl4pPr>
                        <a:defRPr>
                          <a:solidFill>
                            <a:srgbClr val="86403B"/>
                          </a:solidFill>
                          <a:latin typeface="Arial" charset="0"/>
                        </a:defRPr>
                      </a:lvl4pPr>
                      <a:lvl5pPr>
                        <a:defRPr>
                          <a:solidFill>
                            <a:srgbClr val="86403B"/>
                          </a:solidFill>
                          <a:latin typeface="Arial" charset="0"/>
                        </a:defRPr>
                      </a:lvl5pPr>
                      <a:lvl6pPr eaLnBrk="0" fontAlgn="base" hangingPunct="0">
                        <a:spcBef>
                          <a:spcPct val="20000"/>
                        </a:spcBef>
                        <a:spcAft>
                          <a:spcPct val="0"/>
                        </a:spcAft>
                        <a:defRPr>
                          <a:solidFill>
                            <a:srgbClr val="86403B"/>
                          </a:solidFill>
                          <a:latin typeface="Arial" charset="0"/>
                        </a:defRPr>
                      </a:lvl6pPr>
                      <a:lvl7pPr eaLnBrk="0" fontAlgn="base" hangingPunct="0">
                        <a:spcBef>
                          <a:spcPct val="20000"/>
                        </a:spcBef>
                        <a:spcAft>
                          <a:spcPct val="0"/>
                        </a:spcAft>
                        <a:defRPr>
                          <a:solidFill>
                            <a:srgbClr val="86403B"/>
                          </a:solidFill>
                          <a:latin typeface="Arial" charset="0"/>
                        </a:defRPr>
                      </a:lvl7pPr>
                      <a:lvl8pPr eaLnBrk="0" fontAlgn="base" hangingPunct="0">
                        <a:spcBef>
                          <a:spcPct val="20000"/>
                        </a:spcBef>
                        <a:spcAft>
                          <a:spcPct val="0"/>
                        </a:spcAft>
                        <a:defRPr>
                          <a:solidFill>
                            <a:srgbClr val="86403B"/>
                          </a:solidFill>
                          <a:latin typeface="Arial" charset="0"/>
                        </a:defRPr>
                      </a:lvl8pPr>
                      <a:lvl9pPr eaLnBrk="0" fontAlgn="base" hangingPunct="0">
                        <a:spcBef>
                          <a:spcPct val="20000"/>
                        </a:spcBef>
                        <a:spcAft>
                          <a:spcPct val="0"/>
                        </a:spcAft>
                        <a:defRPr>
                          <a:solidFill>
                            <a:srgbClr val="86403B"/>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2000" b="0" i="0" u="none" strike="noStrike" cap="none" normalizeH="0" baseline="0">
                        <a:ln>
                          <a:noFill/>
                        </a:ln>
                        <a:solidFill>
                          <a:srgbClr val="86403B"/>
                        </a:solidFill>
                        <a:effectLst/>
                        <a:latin typeface="Calisto MT"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2000" b="0" i="0" u="none" strike="noStrike" cap="none" normalizeH="0" baseline="0">
                        <a:ln>
                          <a:noFill/>
                        </a:ln>
                        <a:solidFill>
                          <a:srgbClr val="86403B"/>
                        </a:solidFill>
                        <a:effectLst/>
                        <a:latin typeface="Calisto MT"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0" i="0" u="none" strike="noStrike" cap="none" normalizeH="0" baseline="0">
                          <a:ln>
                            <a:noFill/>
                          </a:ln>
                          <a:solidFill>
                            <a:srgbClr val="86403B"/>
                          </a:solidFill>
                          <a:effectLst/>
                          <a:latin typeface="Calisto MT" charset="0"/>
                        </a:rPr>
                        <a:t>Seed/LB</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rgbClr val="86403B"/>
                          </a:solidFill>
                          <a:latin typeface="Arial" charset="0"/>
                        </a:defRPr>
                      </a:lvl1pPr>
                      <a:lvl2pPr>
                        <a:defRPr sz="2400">
                          <a:solidFill>
                            <a:srgbClr val="86403B"/>
                          </a:solidFill>
                          <a:latin typeface="Arial" charset="0"/>
                        </a:defRPr>
                      </a:lvl2pPr>
                      <a:lvl3pPr>
                        <a:defRPr sz="2000">
                          <a:solidFill>
                            <a:srgbClr val="86403B"/>
                          </a:solidFill>
                          <a:latin typeface="Arial" charset="0"/>
                        </a:defRPr>
                      </a:lvl3pPr>
                      <a:lvl4pPr>
                        <a:defRPr>
                          <a:solidFill>
                            <a:srgbClr val="86403B"/>
                          </a:solidFill>
                          <a:latin typeface="Arial" charset="0"/>
                        </a:defRPr>
                      </a:lvl4pPr>
                      <a:lvl5pPr>
                        <a:defRPr>
                          <a:solidFill>
                            <a:srgbClr val="86403B"/>
                          </a:solidFill>
                          <a:latin typeface="Arial" charset="0"/>
                        </a:defRPr>
                      </a:lvl5pPr>
                      <a:lvl6pPr eaLnBrk="0" fontAlgn="base" hangingPunct="0">
                        <a:spcBef>
                          <a:spcPct val="20000"/>
                        </a:spcBef>
                        <a:spcAft>
                          <a:spcPct val="0"/>
                        </a:spcAft>
                        <a:defRPr>
                          <a:solidFill>
                            <a:srgbClr val="86403B"/>
                          </a:solidFill>
                          <a:latin typeface="Arial" charset="0"/>
                        </a:defRPr>
                      </a:lvl6pPr>
                      <a:lvl7pPr eaLnBrk="0" fontAlgn="base" hangingPunct="0">
                        <a:spcBef>
                          <a:spcPct val="20000"/>
                        </a:spcBef>
                        <a:spcAft>
                          <a:spcPct val="0"/>
                        </a:spcAft>
                        <a:defRPr>
                          <a:solidFill>
                            <a:srgbClr val="86403B"/>
                          </a:solidFill>
                          <a:latin typeface="Arial" charset="0"/>
                        </a:defRPr>
                      </a:lvl7pPr>
                      <a:lvl8pPr eaLnBrk="0" fontAlgn="base" hangingPunct="0">
                        <a:spcBef>
                          <a:spcPct val="20000"/>
                        </a:spcBef>
                        <a:spcAft>
                          <a:spcPct val="0"/>
                        </a:spcAft>
                        <a:defRPr>
                          <a:solidFill>
                            <a:srgbClr val="86403B"/>
                          </a:solidFill>
                          <a:latin typeface="Arial" charset="0"/>
                        </a:defRPr>
                      </a:lvl8pPr>
                      <a:lvl9pPr eaLnBrk="0" fontAlgn="base" hangingPunct="0">
                        <a:spcBef>
                          <a:spcPct val="20000"/>
                        </a:spcBef>
                        <a:spcAft>
                          <a:spcPct val="0"/>
                        </a:spcAft>
                        <a:defRPr>
                          <a:solidFill>
                            <a:srgbClr val="86403B"/>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2000" b="0" i="0" u="none" strike="noStrike" cap="none" normalizeH="0" baseline="0">
                        <a:ln>
                          <a:noFill/>
                        </a:ln>
                        <a:solidFill>
                          <a:srgbClr val="86403B"/>
                        </a:solidFill>
                        <a:effectLst/>
                        <a:latin typeface="Calisto MT"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2000" b="0" i="0" u="none" strike="noStrike" cap="none" normalizeH="0" baseline="0">
                        <a:ln>
                          <a:noFill/>
                        </a:ln>
                        <a:solidFill>
                          <a:srgbClr val="86403B"/>
                        </a:solidFill>
                        <a:effectLst/>
                        <a:latin typeface="Calisto MT"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000" b="0" i="0" u="none" strike="noStrike" cap="none" normalizeH="0" baseline="0">
                          <a:ln>
                            <a:noFill/>
                          </a:ln>
                          <a:solidFill>
                            <a:srgbClr val="86403B"/>
                          </a:solidFill>
                          <a:effectLst/>
                          <a:latin typeface="Calisto MT" charset="0"/>
                        </a:rPr>
                        <a:t>Seed/Sq. Ft.</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lvl1pPr>
                        <a:defRPr sz="2800">
                          <a:solidFill>
                            <a:srgbClr val="86403B"/>
                          </a:solidFill>
                          <a:latin typeface="Arial" charset="0"/>
                        </a:defRPr>
                      </a:lvl1pPr>
                      <a:lvl2pPr>
                        <a:defRPr sz="2400">
                          <a:solidFill>
                            <a:srgbClr val="86403B"/>
                          </a:solidFill>
                          <a:latin typeface="Arial" charset="0"/>
                        </a:defRPr>
                      </a:lvl2pPr>
                      <a:lvl3pPr>
                        <a:defRPr sz="2000">
                          <a:solidFill>
                            <a:srgbClr val="86403B"/>
                          </a:solidFill>
                          <a:latin typeface="Arial" charset="0"/>
                        </a:defRPr>
                      </a:lvl3pPr>
                      <a:lvl4pPr>
                        <a:defRPr>
                          <a:solidFill>
                            <a:srgbClr val="86403B"/>
                          </a:solidFill>
                          <a:latin typeface="Arial" charset="0"/>
                        </a:defRPr>
                      </a:lvl4pPr>
                      <a:lvl5pPr>
                        <a:defRPr>
                          <a:solidFill>
                            <a:srgbClr val="86403B"/>
                          </a:solidFill>
                          <a:latin typeface="Arial" charset="0"/>
                        </a:defRPr>
                      </a:lvl5pPr>
                      <a:lvl6pPr eaLnBrk="0" fontAlgn="base" hangingPunct="0">
                        <a:spcBef>
                          <a:spcPct val="20000"/>
                        </a:spcBef>
                        <a:spcAft>
                          <a:spcPct val="0"/>
                        </a:spcAft>
                        <a:defRPr>
                          <a:solidFill>
                            <a:srgbClr val="86403B"/>
                          </a:solidFill>
                          <a:latin typeface="Arial" charset="0"/>
                        </a:defRPr>
                      </a:lvl6pPr>
                      <a:lvl7pPr eaLnBrk="0" fontAlgn="base" hangingPunct="0">
                        <a:spcBef>
                          <a:spcPct val="20000"/>
                        </a:spcBef>
                        <a:spcAft>
                          <a:spcPct val="0"/>
                        </a:spcAft>
                        <a:defRPr>
                          <a:solidFill>
                            <a:srgbClr val="86403B"/>
                          </a:solidFill>
                          <a:latin typeface="Arial" charset="0"/>
                        </a:defRPr>
                      </a:lvl7pPr>
                      <a:lvl8pPr eaLnBrk="0" fontAlgn="base" hangingPunct="0">
                        <a:spcBef>
                          <a:spcPct val="20000"/>
                        </a:spcBef>
                        <a:spcAft>
                          <a:spcPct val="0"/>
                        </a:spcAft>
                        <a:defRPr>
                          <a:solidFill>
                            <a:srgbClr val="86403B"/>
                          </a:solidFill>
                          <a:latin typeface="Arial" charset="0"/>
                        </a:defRPr>
                      </a:lvl8pPr>
                      <a:lvl9pPr eaLnBrk="0" fontAlgn="base" hangingPunct="0">
                        <a:spcBef>
                          <a:spcPct val="20000"/>
                        </a:spcBef>
                        <a:spcAft>
                          <a:spcPct val="0"/>
                        </a:spcAft>
                        <a:defRPr>
                          <a:solidFill>
                            <a:srgbClr val="86403B"/>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829848"/>
                          </a:solidFill>
                          <a:effectLst/>
                          <a:latin typeface="Calisto MT" charset="0"/>
                        </a:rPr>
                        <a:t>Common bermuda</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rgbClr val="86403B"/>
                          </a:solidFill>
                          <a:latin typeface="Arial" charset="0"/>
                        </a:defRPr>
                      </a:lvl1pPr>
                      <a:lvl2pPr>
                        <a:defRPr sz="2400">
                          <a:solidFill>
                            <a:srgbClr val="86403B"/>
                          </a:solidFill>
                          <a:latin typeface="Arial" charset="0"/>
                        </a:defRPr>
                      </a:lvl2pPr>
                      <a:lvl3pPr>
                        <a:defRPr sz="2000">
                          <a:solidFill>
                            <a:srgbClr val="86403B"/>
                          </a:solidFill>
                          <a:latin typeface="Arial" charset="0"/>
                        </a:defRPr>
                      </a:lvl3pPr>
                      <a:lvl4pPr>
                        <a:defRPr>
                          <a:solidFill>
                            <a:srgbClr val="86403B"/>
                          </a:solidFill>
                          <a:latin typeface="Arial" charset="0"/>
                        </a:defRPr>
                      </a:lvl4pPr>
                      <a:lvl5pPr>
                        <a:defRPr>
                          <a:solidFill>
                            <a:srgbClr val="86403B"/>
                          </a:solidFill>
                          <a:latin typeface="Arial" charset="0"/>
                        </a:defRPr>
                      </a:lvl5pPr>
                      <a:lvl6pPr eaLnBrk="0" fontAlgn="base" hangingPunct="0">
                        <a:spcBef>
                          <a:spcPct val="20000"/>
                        </a:spcBef>
                        <a:spcAft>
                          <a:spcPct val="0"/>
                        </a:spcAft>
                        <a:defRPr>
                          <a:solidFill>
                            <a:srgbClr val="86403B"/>
                          </a:solidFill>
                          <a:latin typeface="Arial" charset="0"/>
                        </a:defRPr>
                      </a:lvl6pPr>
                      <a:lvl7pPr eaLnBrk="0" fontAlgn="base" hangingPunct="0">
                        <a:spcBef>
                          <a:spcPct val="20000"/>
                        </a:spcBef>
                        <a:spcAft>
                          <a:spcPct val="0"/>
                        </a:spcAft>
                        <a:defRPr>
                          <a:solidFill>
                            <a:srgbClr val="86403B"/>
                          </a:solidFill>
                          <a:latin typeface="Arial" charset="0"/>
                        </a:defRPr>
                      </a:lvl7pPr>
                      <a:lvl8pPr eaLnBrk="0" fontAlgn="base" hangingPunct="0">
                        <a:spcBef>
                          <a:spcPct val="20000"/>
                        </a:spcBef>
                        <a:spcAft>
                          <a:spcPct val="0"/>
                        </a:spcAft>
                        <a:defRPr>
                          <a:solidFill>
                            <a:srgbClr val="86403B"/>
                          </a:solidFill>
                          <a:latin typeface="Arial" charset="0"/>
                        </a:defRPr>
                      </a:lvl8pPr>
                      <a:lvl9pPr eaLnBrk="0" fontAlgn="base" hangingPunct="0">
                        <a:spcBef>
                          <a:spcPct val="20000"/>
                        </a:spcBef>
                        <a:spcAft>
                          <a:spcPct val="0"/>
                        </a:spcAft>
                        <a:defRPr>
                          <a:solidFill>
                            <a:srgbClr val="86403B"/>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829848"/>
                          </a:solidFill>
                          <a:effectLst/>
                          <a:latin typeface="Calisto MT" charset="0"/>
                        </a:rPr>
                        <a:t>10</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rgbClr val="86403B"/>
                          </a:solidFill>
                          <a:latin typeface="Arial" charset="0"/>
                        </a:defRPr>
                      </a:lvl1pPr>
                      <a:lvl2pPr>
                        <a:defRPr sz="2400">
                          <a:solidFill>
                            <a:srgbClr val="86403B"/>
                          </a:solidFill>
                          <a:latin typeface="Arial" charset="0"/>
                        </a:defRPr>
                      </a:lvl2pPr>
                      <a:lvl3pPr>
                        <a:defRPr sz="2000">
                          <a:solidFill>
                            <a:srgbClr val="86403B"/>
                          </a:solidFill>
                          <a:latin typeface="Arial" charset="0"/>
                        </a:defRPr>
                      </a:lvl3pPr>
                      <a:lvl4pPr>
                        <a:defRPr>
                          <a:solidFill>
                            <a:srgbClr val="86403B"/>
                          </a:solidFill>
                          <a:latin typeface="Arial" charset="0"/>
                        </a:defRPr>
                      </a:lvl4pPr>
                      <a:lvl5pPr>
                        <a:defRPr>
                          <a:solidFill>
                            <a:srgbClr val="86403B"/>
                          </a:solidFill>
                          <a:latin typeface="Arial" charset="0"/>
                        </a:defRPr>
                      </a:lvl5pPr>
                      <a:lvl6pPr eaLnBrk="0" fontAlgn="base" hangingPunct="0">
                        <a:spcBef>
                          <a:spcPct val="20000"/>
                        </a:spcBef>
                        <a:spcAft>
                          <a:spcPct val="0"/>
                        </a:spcAft>
                        <a:defRPr>
                          <a:solidFill>
                            <a:srgbClr val="86403B"/>
                          </a:solidFill>
                          <a:latin typeface="Arial" charset="0"/>
                        </a:defRPr>
                      </a:lvl6pPr>
                      <a:lvl7pPr eaLnBrk="0" fontAlgn="base" hangingPunct="0">
                        <a:spcBef>
                          <a:spcPct val="20000"/>
                        </a:spcBef>
                        <a:spcAft>
                          <a:spcPct val="0"/>
                        </a:spcAft>
                        <a:defRPr>
                          <a:solidFill>
                            <a:srgbClr val="86403B"/>
                          </a:solidFill>
                          <a:latin typeface="Arial" charset="0"/>
                        </a:defRPr>
                      </a:lvl7pPr>
                      <a:lvl8pPr eaLnBrk="0" fontAlgn="base" hangingPunct="0">
                        <a:spcBef>
                          <a:spcPct val="20000"/>
                        </a:spcBef>
                        <a:spcAft>
                          <a:spcPct val="0"/>
                        </a:spcAft>
                        <a:defRPr>
                          <a:solidFill>
                            <a:srgbClr val="86403B"/>
                          </a:solidFill>
                          <a:latin typeface="Arial" charset="0"/>
                        </a:defRPr>
                      </a:lvl8pPr>
                      <a:lvl9pPr eaLnBrk="0" fontAlgn="base" hangingPunct="0">
                        <a:spcBef>
                          <a:spcPct val="20000"/>
                        </a:spcBef>
                        <a:spcAft>
                          <a:spcPct val="0"/>
                        </a:spcAft>
                        <a:defRPr>
                          <a:solidFill>
                            <a:srgbClr val="86403B"/>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829848"/>
                          </a:solidFill>
                          <a:effectLst/>
                          <a:latin typeface="Calisto MT" charset="0"/>
                        </a:rPr>
                        <a:t>1,800,000</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rgbClr val="86403B"/>
                          </a:solidFill>
                          <a:latin typeface="Arial" charset="0"/>
                        </a:defRPr>
                      </a:lvl1pPr>
                      <a:lvl2pPr>
                        <a:defRPr sz="2400">
                          <a:solidFill>
                            <a:srgbClr val="86403B"/>
                          </a:solidFill>
                          <a:latin typeface="Arial" charset="0"/>
                        </a:defRPr>
                      </a:lvl2pPr>
                      <a:lvl3pPr>
                        <a:defRPr sz="2000">
                          <a:solidFill>
                            <a:srgbClr val="86403B"/>
                          </a:solidFill>
                          <a:latin typeface="Arial" charset="0"/>
                        </a:defRPr>
                      </a:lvl3pPr>
                      <a:lvl4pPr>
                        <a:defRPr>
                          <a:solidFill>
                            <a:srgbClr val="86403B"/>
                          </a:solidFill>
                          <a:latin typeface="Arial" charset="0"/>
                        </a:defRPr>
                      </a:lvl4pPr>
                      <a:lvl5pPr>
                        <a:defRPr>
                          <a:solidFill>
                            <a:srgbClr val="86403B"/>
                          </a:solidFill>
                          <a:latin typeface="Arial" charset="0"/>
                        </a:defRPr>
                      </a:lvl5pPr>
                      <a:lvl6pPr eaLnBrk="0" fontAlgn="base" hangingPunct="0">
                        <a:spcBef>
                          <a:spcPct val="20000"/>
                        </a:spcBef>
                        <a:spcAft>
                          <a:spcPct val="0"/>
                        </a:spcAft>
                        <a:defRPr>
                          <a:solidFill>
                            <a:srgbClr val="86403B"/>
                          </a:solidFill>
                          <a:latin typeface="Arial" charset="0"/>
                        </a:defRPr>
                      </a:lvl6pPr>
                      <a:lvl7pPr eaLnBrk="0" fontAlgn="base" hangingPunct="0">
                        <a:spcBef>
                          <a:spcPct val="20000"/>
                        </a:spcBef>
                        <a:spcAft>
                          <a:spcPct val="0"/>
                        </a:spcAft>
                        <a:defRPr>
                          <a:solidFill>
                            <a:srgbClr val="86403B"/>
                          </a:solidFill>
                          <a:latin typeface="Arial" charset="0"/>
                        </a:defRPr>
                      </a:lvl7pPr>
                      <a:lvl8pPr eaLnBrk="0" fontAlgn="base" hangingPunct="0">
                        <a:spcBef>
                          <a:spcPct val="20000"/>
                        </a:spcBef>
                        <a:spcAft>
                          <a:spcPct val="0"/>
                        </a:spcAft>
                        <a:defRPr>
                          <a:solidFill>
                            <a:srgbClr val="86403B"/>
                          </a:solidFill>
                          <a:latin typeface="Arial" charset="0"/>
                        </a:defRPr>
                      </a:lvl8pPr>
                      <a:lvl9pPr eaLnBrk="0" fontAlgn="base" hangingPunct="0">
                        <a:spcBef>
                          <a:spcPct val="20000"/>
                        </a:spcBef>
                        <a:spcAft>
                          <a:spcPct val="0"/>
                        </a:spcAft>
                        <a:defRPr>
                          <a:solidFill>
                            <a:srgbClr val="86403B"/>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829848"/>
                          </a:solidFill>
                          <a:effectLst/>
                          <a:latin typeface="Calisto MT" charset="0"/>
                        </a:rPr>
                        <a:t>410</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lvl1pPr>
                        <a:defRPr sz="2800">
                          <a:solidFill>
                            <a:srgbClr val="86403B"/>
                          </a:solidFill>
                          <a:latin typeface="Arial" charset="0"/>
                        </a:defRPr>
                      </a:lvl1pPr>
                      <a:lvl2pPr>
                        <a:defRPr sz="2400">
                          <a:solidFill>
                            <a:srgbClr val="86403B"/>
                          </a:solidFill>
                          <a:latin typeface="Arial" charset="0"/>
                        </a:defRPr>
                      </a:lvl2pPr>
                      <a:lvl3pPr>
                        <a:defRPr sz="2000">
                          <a:solidFill>
                            <a:srgbClr val="86403B"/>
                          </a:solidFill>
                          <a:latin typeface="Arial" charset="0"/>
                        </a:defRPr>
                      </a:lvl3pPr>
                      <a:lvl4pPr>
                        <a:defRPr>
                          <a:solidFill>
                            <a:srgbClr val="86403B"/>
                          </a:solidFill>
                          <a:latin typeface="Arial" charset="0"/>
                        </a:defRPr>
                      </a:lvl4pPr>
                      <a:lvl5pPr>
                        <a:defRPr>
                          <a:solidFill>
                            <a:srgbClr val="86403B"/>
                          </a:solidFill>
                          <a:latin typeface="Arial" charset="0"/>
                        </a:defRPr>
                      </a:lvl5pPr>
                      <a:lvl6pPr eaLnBrk="0" fontAlgn="base" hangingPunct="0">
                        <a:spcBef>
                          <a:spcPct val="20000"/>
                        </a:spcBef>
                        <a:spcAft>
                          <a:spcPct val="0"/>
                        </a:spcAft>
                        <a:defRPr>
                          <a:solidFill>
                            <a:srgbClr val="86403B"/>
                          </a:solidFill>
                          <a:latin typeface="Arial" charset="0"/>
                        </a:defRPr>
                      </a:lvl6pPr>
                      <a:lvl7pPr eaLnBrk="0" fontAlgn="base" hangingPunct="0">
                        <a:spcBef>
                          <a:spcPct val="20000"/>
                        </a:spcBef>
                        <a:spcAft>
                          <a:spcPct val="0"/>
                        </a:spcAft>
                        <a:defRPr>
                          <a:solidFill>
                            <a:srgbClr val="86403B"/>
                          </a:solidFill>
                          <a:latin typeface="Arial" charset="0"/>
                        </a:defRPr>
                      </a:lvl7pPr>
                      <a:lvl8pPr eaLnBrk="0" fontAlgn="base" hangingPunct="0">
                        <a:spcBef>
                          <a:spcPct val="20000"/>
                        </a:spcBef>
                        <a:spcAft>
                          <a:spcPct val="0"/>
                        </a:spcAft>
                        <a:defRPr>
                          <a:solidFill>
                            <a:srgbClr val="86403B"/>
                          </a:solidFill>
                          <a:latin typeface="Arial" charset="0"/>
                        </a:defRPr>
                      </a:lvl8pPr>
                      <a:lvl9pPr eaLnBrk="0" fontAlgn="base" hangingPunct="0">
                        <a:spcBef>
                          <a:spcPct val="20000"/>
                        </a:spcBef>
                        <a:spcAft>
                          <a:spcPct val="0"/>
                        </a:spcAft>
                        <a:defRPr>
                          <a:solidFill>
                            <a:srgbClr val="86403B"/>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86403B"/>
                          </a:solidFill>
                          <a:effectLst/>
                          <a:latin typeface="Calisto MT" charset="0"/>
                        </a:rPr>
                        <a:t>Weeping lovegrass</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rgbClr val="86403B"/>
                          </a:solidFill>
                          <a:latin typeface="Arial" charset="0"/>
                        </a:defRPr>
                      </a:lvl1pPr>
                      <a:lvl2pPr>
                        <a:defRPr sz="2400">
                          <a:solidFill>
                            <a:srgbClr val="86403B"/>
                          </a:solidFill>
                          <a:latin typeface="Arial" charset="0"/>
                        </a:defRPr>
                      </a:lvl2pPr>
                      <a:lvl3pPr>
                        <a:defRPr sz="2000">
                          <a:solidFill>
                            <a:srgbClr val="86403B"/>
                          </a:solidFill>
                          <a:latin typeface="Arial" charset="0"/>
                        </a:defRPr>
                      </a:lvl3pPr>
                      <a:lvl4pPr>
                        <a:defRPr>
                          <a:solidFill>
                            <a:srgbClr val="86403B"/>
                          </a:solidFill>
                          <a:latin typeface="Arial" charset="0"/>
                        </a:defRPr>
                      </a:lvl4pPr>
                      <a:lvl5pPr>
                        <a:defRPr>
                          <a:solidFill>
                            <a:srgbClr val="86403B"/>
                          </a:solidFill>
                          <a:latin typeface="Arial" charset="0"/>
                        </a:defRPr>
                      </a:lvl5pPr>
                      <a:lvl6pPr eaLnBrk="0" fontAlgn="base" hangingPunct="0">
                        <a:spcBef>
                          <a:spcPct val="20000"/>
                        </a:spcBef>
                        <a:spcAft>
                          <a:spcPct val="0"/>
                        </a:spcAft>
                        <a:defRPr>
                          <a:solidFill>
                            <a:srgbClr val="86403B"/>
                          </a:solidFill>
                          <a:latin typeface="Arial" charset="0"/>
                        </a:defRPr>
                      </a:lvl6pPr>
                      <a:lvl7pPr eaLnBrk="0" fontAlgn="base" hangingPunct="0">
                        <a:spcBef>
                          <a:spcPct val="20000"/>
                        </a:spcBef>
                        <a:spcAft>
                          <a:spcPct val="0"/>
                        </a:spcAft>
                        <a:defRPr>
                          <a:solidFill>
                            <a:srgbClr val="86403B"/>
                          </a:solidFill>
                          <a:latin typeface="Arial" charset="0"/>
                        </a:defRPr>
                      </a:lvl7pPr>
                      <a:lvl8pPr eaLnBrk="0" fontAlgn="base" hangingPunct="0">
                        <a:spcBef>
                          <a:spcPct val="20000"/>
                        </a:spcBef>
                        <a:spcAft>
                          <a:spcPct val="0"/>
                        </a:spcAft>
                        <a:defRPr>
                          <a:solidFill>
                            <a:srgbClr val="86403B"/>
                          </a:solidFill>
                          <a:latin typeface="Arial" charset="0"/>
                        </a:defRPr>
                      </a:lvl8pPr>
                      <a:lvl9pPr eaLnBrk="0" fontAlgn="base" hangingPunct="0">
                        <a:spcBef>
                          <a:spcPct val="20000"/>
                        </a:spcBef>
                        <a:spcAft>
                          <a:spcPct val="0"/>
                        </a:spcAft>
                        <a:defRPr>
                          <a:solidFill>
                            <a:srgbClr val="86403B"/>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86403B"/>
                          </a:solidFill>
                          <a:effectLst/>
                          <a:latin typeface="Calisto MT" charset="0"/>
                        </a:rPr>
                        <a:t>4</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rgbClr val="86403B"/>
                          </a:solidFill>
                          <a:latin typeface="Arial" charset="0"/>
                        </a:defRPr>
                      </a:lvl1pPr>
                      <a:lvl2pPr>
                        <a:defRPr sz="2400">
                          <a:solidFill>
                            <a:srgbClr val="86403B"/>
                          </a:solidFill>
                          <a:latin typeface="Arial" charset="0"/>
                        </a:defRPr>
                      </a:lvl2pPr>
                      <a:lvl3pPr>
                        <a:defRPr sz="2000">
                          <a:solidFill>
                            <a:srgbClr val="86403B"/>
                          </a:solidFill>
                          <a:latin typeface="Arial" charset="0"/>
                        </a:defRPr>
                      </a:lvl3pPr>
                      <a:lvl4pPr>
                        <a:defRPr>
                          <a:solidFill>
                            <a:srgbClr val="86403B"/>
                          </a:solidFill>
                          <a:latin typeface="Arial" charset="0"/>
                        </a:defRPr>
                      </a:lvl4pPr>
                      <a:lvl5pPr>
                        <a:defRPr>
                          <a:solidFill>
                            <a:srgbClr val="86403B"/>
                          </a:solidFill>
                          <a:latin typeface="Arial" charset="0"/>
                        </a:defRPr>
                      </a:lvl5pPr>
                      <a:lvl6pPr eaLnBrk="0" fontAlgn="base" hangingPunct="0">
                        <a:spcBef>
                          <a:spcPct val="20000"/>
                        </a:spcBef>
                        <a:spcAft>
                          <a:spcPct val="0"/>
                        </a:spcAft>
                        <a:defRPr>
                          <a:solidFill>
                            <a:srgbClr val="86403B"/>
                          </a:solidFill>
                          <a:latin typeface="Arial" charset="0"/>
                        </a:defRPr>
                      </a:lvl6pPr>
                      <a:lvl7pPr eaLnBrk="0" fontAlgn="base" hangingPunct="0">
                        <a:spcBef>
                          <a:spcPct val="20000"/>
                        </a:spcBef>
                        <a:spcAft>
                          <a:spcPct val="0"/>
                        </a:spcAft>
                        <a:defRPr>
                          <a:solidFill>
                            <a:srgbClr val="86403B"/>
                          </a:solidFill>
                          <a:latin typeface="Arial" charset="0"/>
                        </a:defRPr>
                      </a:lvl7pPr>
                      <a:lvl8pPr eaLnBrk="0" fontAlgn="base" hangingPunct="0">
                        <a:spcBef>
                          <a:spcPct val="20000"/>
                        </a:spcBef>
                        <a:spcAft>
                          <a:spcPct val="0"/>
                        </a:spcAft>
                        <a:defRPr>
                          <a:solidFill>
                            <a:srgbClr val="86403B"/>
                          </a:solidFill>
                          <a:latin typeface="Arial" charset="0"/>
                        </a:defRPr>
                      </a:lvl8pPr>
                      <a:lvl9pPr eaLnBrk="0" fontAlgn="base" hangingPunct="0">
                        <a:spcBef>
                          <a:spcPct val="20000"/>
                        </a:spcBef>
                        <a:spcAft>
                          <a:spcPct val="0"/>
                        </a:spcAft>
                        <a:defRPr>
                          <a:solidFill>
                            <a:srgbClr val="86403B"/>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86403B"/>
                          </a:solidFill>
                          <a:effectLst/>
                          <a:latin typeface="Calisto MT" charset="0"/>
                        </a:rPr>
                        <a:t>1,500,000</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rgbClr val="86403B"/>
                          </a:solidFill>
                          <a:latin typeface="Arial" charset="0"/>
                        </a:defRPr>
                      </a:lvl1pPr>
                      <a:lvl2pPr>
                        <a:defRPr sz="2400">
                          <a:solidFill>
                            <a:srgbClr val="86403B"/>
                          </a:solidFill>
                          <a:latin typeface="Arial" charset="0"/>
                        </a:defRPr>
                      </a:lvl2pPr>
                      <a:lvl3pPr>
                        <a:defRPr sz="2000">
                          <a:solidFill>
                            <a:srgbClr val="86403B"/>
                          </a:solidFill>
                          <a:latin typeface="Arial" charset="0"/>
                        </a:defRPr>
                      </a:lvl3pPr>
                      <a:lvl4pPr>
                        <a:defRPr>
                          <a:solidFill>
                            <a:srgbClr val="86403B"/>
                          </a:solidFill>
                          <a:latin typeface="Arial" charset="0"/>
                        </a:defRPr>
                      </a:lvl4pPr>
                      <a:lvl5pPr>
                        <a:defRPr>
                          <a:solidFill>
                            <a:srgbClr val="86403B"/>
                          </a:solidFill>
                          <a:latin typeface="Arial" charset="0"/>
                        </a:defRPr>
                      </a:lvl5pPr>
                      <a:lvl6pPr eaLnBrk="0" fontAlgn="base" hangingPunct="0">
                        <a:spcBef>
                          <a:spcPct val="20000"/>
                        </a:spcBef>
                        <a:spcAft>
                          <a:spcPct val="0"/>
                        </a:spcAft>
                        <a:defRPr>
                          <a:solidFill>
                            <a:srgbClr val="86403B"/>
                          </a:solidFill>
                          <a:latin typeface="Arial" charset="0"/>
                        </a:defRPr>
                      </a:lvl6pPr>
                      <a:lvl7pPr eaLnBrk="0" fontAlgn="base" hangingPunct="0">
                        <a:spcBef>
                          <a:spcPct val="20000"/>
                        </a:spcBef>
                        <a:spcAft>
                          <a:spcPct val="0"/>
                        </a:spcAft>
                        <a:defRPr>
                          <a:solidFill>
                            <a:srgbClr val="86403B"/>
                          </a:solidFill>
                          <a:latin typeface="Arial" charset="0"/>
                        </a:defRPr>
                      </a:lvl7pPr>
                      <a:lvl8pPr eaLnBrk="0" fontAlgn="base" hangingPunct="0">
                        <a:spcBef>
                          <a:spcPct val="20000"/>
                        </a:spcBef>
                        <a:spcAft>
                          <a:spcPct val="0"/>
                        </a:spcAft>
                        <a:defRPr>
                          <a:solidFill>
                            <a:srgbClr val="86403B"/>
                          </a:solidFill>
                          <a:latin typeface="Arial" charset="0"/>
                        </a:defRPr>
                      </a:lvl8pPr>
                      <a:lvl9pPr eaLnBrk="0" fontAlgn="base" hangingPunct="0">
                        <a:spcBef>
                          <a:spcPct val="20000"/>
                        </a:spcBef>
                        <a:spcAft>
                          <a:spcPct val="0"/>
                        </a:spcAft>
                        <a:defRPr>
                          <a:solidFill>
                            <a:srgbClr val="86403B"/>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86403B"/>
                          </a:solidFill>
                          <a:effectLst/>
                          <a:latin typeface="Calisto MT" charset="0"/>
                        </a:rPr>
                        <a:t>140</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lvl1pPr>
                        <a:defRPr sz="2800">
                          <a:solidFill>
                            <a:srgbClr val="86403B"/>
                          </a:solidFill>
                          <a:latin typeface="Arial" charset="0"/>
                        </a:defRPr>
                      </a:lvl1pPr>
                      <a:lvl2pPr>
                        <a:defRPr sz="2400">
                          <a:solidFill>
                            <a:srgbClr val="86403B"/>
                          </a:solidFill>
                          <a:latin typeface="Arial" charset="0"/>
                        </a:defRPr>
                      </a:lvl2pPr>
                      <a:lvl3pPr>
                        <a:defRPr sz="2000">
                          <a:solidFill>
                            <a:srgbClr val="86403B"/>
                          </a:solidFill>
                          <a:latin typeface="Arial" charset="0"/>
                        </a:defRPr>
                      </a:lvl3pPr>
                      <a:lvl4pPr>
                        <a:defRPr>
                          <a:solidFill>
                            <a:srgbClr val="86403B"/>
                          </a:solidFill>
                          <a:latin typeface="Arial" charset="0"/>
                        </a:defRPr>
                      </a:lvl4pPr>
                      <a:lvl5pPr>
                        <a:defRPr>
                          <a:solidFill>
                            <a:srgbClr val="86403B"/>
                          </a:solidFill>
                          <a:latin typeface="Arial" charset="0"/>
                        </a:defRPr>
                      </a:lvl5pPr>
                      <a:lvl6pPr eaLnBrk="0" fontAlgn="base" hangingPunct="0">
                        <a:spcBef>
                          <a:spcPct val="20000"/>
                        </a:spcBef>
                        <a:spcAft>
                          <a:spcPct val="0"/>
                        </a:spcAft>
                        <a:defRPr>
                          <a:solidFill>
                            <a:srgbClr val="86403B"/>
                          </a:solidFill>
                          <a:latin typeface="Arial" charset="0"/>
                        </a:defRPr>
                      </a:lvl6pPr>
                      <a:lvl7pPr eaLnBrk="0" fontAlgn="base" hangingPunct="0">
                        <a:spcBef>
                          <a:spcPct val="20000"/>
                        </a:spcBef>
                        <a:spcAft>
                          <a:spcPct val="0"/>
                        </a:spcAft>
                        <a:defRPr>
                          <a:solidFill>
                            <a:srgbClr val="86403B"/>
                          </a:solidFill>
                          <a:latin typeface="Arial" charset="0"/>
                        </a:defRPr>
                      </a:lvl7pPr>
                      <a:lvl8pPr eaLnBrk="0" fontAlgn="base" hangingPunct="0">
                        <a:spcBef>
                          <a:spcPct val="20000"/>
                        </a:spcBef>
                        <a:spcAft>
                          <a:spcPct val="0"/>
                        </a:spcAft>
                        <a:defRPr>
                          <a:solidFill>
                            <a:srgbClr val="86403B"/>
                          </a:solidFill>
                          <a:latin typeface="Arial" charset="0"/>
                        </a:defRPr>
                      </a:lvl8pPr>
                      <a:lvl9pPr eaLnBrk="0" fontAlgn="base" hangingPunct="0">
                        <a:spcBef>
                          <a:spcPct val="20000"/>
                        </a:spcBef>
                        <a:spcAft>
                          <a:spcPct val="0"/>
                        </a:spcAft>
                        <a:defRPr>
                          <a:solidFill>
                            <a:srgbClr val="86403B"/>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829848"/>
                          </a:solidFill>
                          <a:effectLst/>
                          <a:latin typeface="Calisto MT" charset="0"/>
                        </a:rPr>
                        <a:t>Tall fescue</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rgbClr val="86403B"/>
                          </a:solidFill>
                          <a:latin typeface="Arial" charset="0"/>
                        </a:defRPr>
                      </a:lvl1pPr>
                      <a:lvl2pPr>
                        <a:defRPr sz="2400">
                          <a:solidFill>
                            <a:srgbClr val="86403B"/>
                          </a:solidFill>
                          <a:latin typeface="Arial" charset="0"/>
                        </a:defRPr>
                      </a:lvl2pPr>
                      <a:lvl3pPr>
                        <a:defRPr sz="2000">
                          <a:solidFill>
                            <a:srgbClr val="86403B"/>
                          </a:solidFill>
                          <a:latin typeface="Arial" charset="0"/>
                        </a:defRPr>
                      </a:lvl3pPr>
                      <a:lvl4pPr>
                        <a:defRPr>
                          <a:solidFill>
                            <a:srgbClr val="86403B"/>
                          </a:solidFill>
                          <a:latin typeface="Arial" charset="0"/>
                        </a:defRPr>
                      </a:lvl4pPr>
                      <a:lvl5pPr>
                        <a:defRPr>
                          <a:solidFill>
                            <a:srgbClr val="86403B"/>
                          </a:solidFill>
                          <a:latin typeface="Arial" charset="0"/>
                        </a:defRPr>
                      </a:lvl5pPr>
                      <a:lvl6pPr eaLnBrk="0" fontAlgn="base" hangingPunct="0">
                        <a:spcBef>
                          <a:spcPct val="20000"/>
                        </a:spcBef>
                        <a:spcAft>
                          <a:spcPct val="0"/>
                        </a:spcAft>
                        <a:defRPr>
                          <a:solidFill>
                            <a:srgbClr val="86403B"/>
                          </a:solidFill>
                          <a:latin typeface="Arial" charset="0"/>
                        </a:defRPr>
                      </a:lvl6pPr>
                      <a:lvl7pPr eaLnBrk="0" fontAlgn="base" hangingPunct="0">
                        <a:spcBef>
                          <a:spcPct val="20000"/>
                        </a:spcBef>
                        <a:spcAft>
                          <a:spcPct val="0"/>
                        </a:spcAft>
                        <a:defRPr>
                          <a:solidFill>
                            <a:srgbClr val="86403B"/>
                          </a:solidFill>
                          <a:latin typeface="Arial" charset="0"/>
                        </a:defRPr>
                      </a:lvl7pPr>
                      <a:lvl8pPr eaLnBrk="0" fontAlgn="base" hangingPunct="0">
                        <a:spcBef>
                          <a:spcPct val="20000"/>
                        </a:spcBef>
                        <a:spcAft>
                          <a:spcPct val="0"/>
                        </a:spcAft>
                        <a:defRPr>
                          <a:solidFill>
                            <a:srgbClr val="86403B"/>
                          </a:solidFill>
                          <a:latin typeface="Arial" charset="0"/>
                        </a:defRPr>
                      </a:lvl8pPr>
                      <a:lvl9pPr eaLnBrk="0" fontAlgn="base" hangingPunct="0">
                        <a:spcBef>
                          <a:spcPct val="20000"/>
                        </a:spcBef>
                        <a:spcAft>
                          <a:spcPct val="0"/>
                        </a:spcAft>
                        <a:defRPr>
                          <a:solidFill>
                            <a:srgbClr val="86403B"/>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829848"/>
                          </a:solidFill>
                          <a:effectLst/>
                          <a:latin typeface="Calisto MT" charset="0"/>
                        </a:rPr>
                        <a:t>50</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rgbClr val="86403B"/>
                          </a:solidFill>
                          <a:latin typeface="Arial" charset="0"/>
                        </a:defRPr>
                      </a:lvl1pPr>
                      <a:lvl2pPr>
                        <a:defRPr sz="2400">
                          <a:solidFill>
                            <a:srgbClr val="86403B"/>
                          </a:solidFill>
                          <a:latin typeface="Arial" charset="0"/>
                        </a:defRPr>
                      </a:lvl2pPr>
                      <a:lvl3pPr>
                        <a:defRPr sz="2000">
                          <a:solidFill>
                            <a:srgbClr val="86403B"/>
                          </a:solidFill>
                          <a:latin typeface="Arial" charset="0"/>
                        </a:defRPr>
                      </a:lvl3pPr>
                      <a:lvl4pPr>
                        <a:defRPr>
                          <a:solidFill>
                            <a:srgbClr val="86403B"/>
                          </a:solidFill>
                          <a:latin typeface="Arial" charset="0"/>
                        </a:defRPr>
                      </a:lvl4pPr>
                      <a:lvl5pPr>
                        <a:defRPr>
                          <a:solidFill>
                            <a:srgbClr val="86403B"/>
                          </a:solidFill>
                          <a:latin typeface="Arial" charset="0"/>
                        </a:defRPr>
                      </a:lvl5pPr>
                      <a:lvl6pPr eaLnBrk="0" fontAlgn="base" hangingPunct="0">
                        <a:spcBef>
                          <a:spcPct val="20000"/>
                        </a:spcBef>
                        <a:spcAft>
                          <a:spcPct val="0"/>
                        </a:spcAft>
                        <a:defRPr>
                          <a:solidFill>
                            <a:srgbClr val="86403B"/>
                          </a:solidFill>
                          <a:latin typeface="Arial" charset="0"/>
                        </a:defRPr>
                      </a:lvl6pPr>
                      <a:lvl7pPr eaLnBrk="0" fontAlgn="base" hangingPunct="0">
                        <a:spcBef>
                          <a:spcPct val="20000"/>
                        </a:spcBef>
                        <a:spcAft>
                          <a:spcPct val="0"/>
                        </a:spcAft>
                        <a:defRPr>
                          <a:solidFill>
                            <a:srgbClr val="86403B"/>
                          </a:solidFill>
                          <a:latin typeface="Arial" charset="0"/>
                        </a:defRPr>
                      </a:lvl7pPr>
                      <a:lvl8pPr eaLnBrk="0" fontAlgn="base" hangingPunct="0">
                        <a:spcBef>
                          <a:spcPct val="20000"/>
                        </a:spcBef>
                        <a:spcAft>
                          <a:spcPct val="0"/>
                        </a:spcAft>
                        <a:defRPr>
                          <a:solidFill>
                            <a:srgbClr val="86403B"/>
                          </a:solidFill>
                          <a:latin typeface="Arial" charset="0"/>
                        </a:defRPr>
                      </a:lvl8pPr>
                      <a:lvl9pPr eaLnBrk="0" fontAlgn="base" hangingPunct="0">
                        <a:spcBef>
                          <a:spcPct val="20000"/>
                        </a:spcBef>
                        <a:spcAft>
                          <a:spcPct val="0"/>
                        </a:spcAft>
                        <a:defRPr>
                          <a:solidFill>
                            <a:srgbClr val="86403B"/>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829848"/>
                          </a:solidFill>
                          <a:effectLst/>
                          <a:latin typeface="Calisto MT" charset="0"/>
                        </a:rPr>
                        <a:t>227,000</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rgbClr val="86403B"/>
                          </a:solidFill>
                          <a:latin typeface="Arial" charset="0"/>
                        </a:defRPr>
                      </a:lvl1pPr>
                      <a:lvl2pPr>
                        <a:defRPr sz="2400">
                          <a:solidFill>
                            <a:srgbClr val="86403B"/>
                          </a:solidFill>
                          <a:latin typeface="Arial" charset="0"/>
                        </a:defRPr>
                      </a:lvl2pPr>
                      <a:lvl3pPr>
                        <a:defRPr sz="2000">
                          <a:solidFill>
                            <a:srgbClr val="86403B"/>
                          </a:solidFill>
                          <a:latin typeface="Arial" charset="0"/>
                        </a:defRPr>
                      </a:lvl3pPr>
                      <a:lvl4pPr>
                        <a:defRPr>
                          <a:solidFill>
                            <a:srgbClr val="86403B"/>
                          </a:solidFill>
                          <a:latin typeface="Arial" charset="0"/>
                        </a:defRPr>
                      </a:lvl4pPr>
                      <a:lvl5pPr>
                        <a:defRPr>
                          <a:solidFill>
                            <a:srgbClr val="86403B"/>
                          </a:solidFill>
                          <a:latin typeface="Arial" charset="0"/>
                        </a:defRPr>
                      </a:lvl5pPr>
                      <a:lvl6pPr eaLnBrk="0" fontAlgn="base" hangingPunct="0">
                        <a:spcBef>
                          <a:spcPct val="20000"/>
                        </a:spcBef>
                        <a:spcAft>
                          <a:spcPct val="0"/>
                        </a:spcAft>
                        <a:defRPr>
                          <a:solidFill>
                            <a:srgbClr val="86403B"/>
                          </a:solidFill>
                          <a:latin typeface="Arial" charset="0"/>
                        </a:defRPr>
                      </a:lvl6pPr>
                      <a:lvl7pPr eaLnBrk="0" fontAlgn="base" hangingPunct="0">
                        <a:spcBef>
                          <a:spcPct val="20000"/>
                        </a:spcBef>
                        <a:spcAft>
                          <a:spcPct val="0"/>
                        </a:spcAft>
                        <a:defRPr>
                          <a:solidFill>
                            <a:srgbClr val="86403B"/>
                          </a:solidFill>
                          <a:latin typeface="Arial" charset="0"/>
                        </a:defRPr>
                      </a:lvl7pPr>
                      <a:lvl8pPr eaLnBrk="0" fontAlgn="base" hangingPunct="0">
                        <a:spcBef>
                          <a:spcPct val="20000"/>
                        </a:spcBef>
                        <a:spcAft>
                          <a:spcPct val="0"/>
                        </a:spcAft>
                        <a:defRPr>
                          <a:solidFill>
                            <a:srgbClr val="86403B"/>
                          </a:solidFill>
                          <a:latin typeface="Arial" charset="0"/>
                        </a:defRPr>
                      </a:lvl8pPr>
                      <a:lvl9pPr eaLnBrk="0" fontAlgn="base" hangingPunct="0">
                        <a:spcBef>
                          <a:spcPct val="20000"/>
                        </a:spcBef>
                        <a:spcAft>
                          <a:spcPct val="0"/>
                        </a:spcAft>
                        <a:defRPr>
                          <a:solidFill>
                            <a:srgbClr val="86403B"/>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829848"/>
                          </a:solidFill>
                          <a:effectLst/>
                          <a:latin typeface="Calisto MT" charset="0"/>
                        </a:rPr>
                        <a:t>260</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lvl1pPr>
                        <a:defRPr sz="2800">
                          <a:solidFill>
                            <a:srgbClr val="86403B"/>
                          </a:solidFill>
                          <a:latin typeface="Arial" charset="0"/>
                        </a:defRPr>
                      </a:lvl1pPr>
                      <a:lvl2pPr>
                        <a:defRPr sz="2400">
                          <a:solidFill>
                            <a:srgbClr val="86403B"/>
                          </a:solidFill>
                          <a:latin typeface="Arial" charset="0"/>
                        </a:defRPr>
                      </a:lvl2pPr>
                      <a:lvl3pPr>
                        <a:defRPr sz="2000">
                          <a:solidFill>
                            <a:srgbClr val="86403B"/>
                          </a:solidFill>
                          <a:latin typeface="Arial" charset="0"/>
                        </a:defRPr>
                      </a:lvl3pPr>
                      <a:lvl4pPr>
                        <a:defRPr>
                          <a:solidFill>
                            <a:srgbClr val="86403B"/>
                          </a:solidFill>
                          <a:latin typeface="Arial" charset="0"/>
                        </a:defRPr>
                      </a:lvl4pPr>
                      <a:lvl5pPr>
                        <a:defRPr>
                          <a:solidFill>
                            <a:srgbClr val="86403B"/>
                          </a:solidFill>
                          <a:latin typeface="Arial" charset="0"/>
                        </a:defRPr>
                      </a:lvl5pPr>
                      <a:lvl6pPr eaLnBrk="0" fontAlgn="base" hangingPunct="0">
                        <a:spcBef>
                          <a:spcPct val="20000"/>
                        </a:spcBef>
                        <a:spcAft>
                          <a:spcPct val="0"/>
                        </a:spcAft>
                        <a:defRPr>
                          <a:solidFill>
                            <a:srgbClr val="86403B"/>
                          </a:solidFill>
                          <a:latin typeface="Arial" charset="0"/>
                        </a:defRPr>
                      </a:lvl6pPr>
                      <a:lvl7pPr eaLnBrk="0" fontAlgn="base" hangingPunct="0">
                        <a:spcBef>
                          <a:spcPct val="20000"/>
                        </a:spcBef>
                        <a:spcAft>
                          <a:spcPct val="0"/>
                        </a:spcAft>
                        <a:defRPr>
                          <a:solidFill>
                            <a:srgbClr val="86403B"/>
                          </a:solidFill>
                          <a:latin typeface="Arial" charset="0"/>
                        </a:defRPr>
                      </a:lvl7pPr>
                      <a:lvl8pPr eaLnBrk="0" fontAlgn="base" hangingPunct="0">
                        <a:spcBef>
                          <a:spcPct val="20000"/>
                        </a:spcBef>
                        <a:spcAft>
                          <a:spcPct val="0"/>
                        </a:spcAft>
                        <a:defRPr>
                          <a:solidFill>
                            <a:srgbClr val="86403B"/>
                          </a:solidFill>
                          <a:latin typeface="Arial" charset="0"/>
                        </a:defRPr>
                      </a:lvl8pPr>
                      <a:lvl9pPr eaLnBrk="0" fontAlgn="base" hangingPunct="0">
                        <a:spcBef>
                          <a:spcPct val="20000"/>
                        </a:spcBef>
                        <a:spcAft>
                          <a:spcPct val="0"/>
                        </a:spcAft>
                        <a:defRPr>
                          <a:solidFill>
                            <a:srgbClr val="86403B"/>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86403B"/>
                          </a:solidFill>
                          <a:effectLst/>
                          <a:latin typeface="Calisto MT" charset="0"/>
                        </a:rPr>
                        <a:t>Bahia</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rgbClr val="86403B"/>
                          </a:solidFill>
                          <a:latin typeface="Arial" charset="0"/>
                        </a:defRPr>
                      </a:lvl1pPr>
                      <a:lvl2pPr>
                        <a:defRPr sz="2400">
                          <a:solidFill>
                            <a:srgbClr val="86403B"/>
                          </a:solidFill>
                          <a:latin typeface="Arial" charset="0"/>
                        </a:defRPr>
                      </a:lvl2pPr>
                      <a:lvl3pPr>
                        <a:defRPr sz="2000">
                          <a:solidFill>
                            <a:srgbClr val="86403B"/>
                          </a:solidFill>
                          <a:latin typeface="Arial" charset="0"/>
                        </a:defRPr>
                      </a:lvl3pPr>
                      <a:lvl4pPr>
                        <a:defRPr>
                          <a:solidFill>
                            <a:srgbClr val="86403B"/>
                          </a:solidFill>
                          <a:latin typeface="Arial" charset="0"/>
                        </a:defRPr>
                      </a:lvl4pPr>
                      <a:lvl5pPr>
                        <a:defRPr>
                          <a:solidFill>
                            <a:srgbClr val="86403B"/>
                          </a:solidFill>
                          <a:latin typeface="Arial" charset="0"/>
                        </a:defRPr>
                      </a:lvl5pPr>
                      <a:lvl6pPr eaLnBrk="0" fontAlgn="base" hangingPunct="0">
                        <a:spcBef>
                          <a:spcPct val="20000"/>
                        </a:spcBef>
                        <a:spcAft>
                          <a:spcPct val="0"/>
                        </a:spcAft>
                        <a:defRPr>
                          <a:solidFill>
                            <a:srgbClr val="86403B"/>
                          </a:solidFill>
                          <a:latin typeface="Arial" charset="0"/>
                        </a:defRPr>
                      </a:lvl6pPr>
                      <a:lvl7pPr eaLnBrk="0" fontAlgn="base" hangingPunct="0">
                        <a:spcBef>
                          <a:spcPct val="20000"/>
                        </a:spcBef>
                        <a:spcAft>
                          <a:spcPct val="0"/>
                        </a:spcAft>
                        <a:defRPr>
                          <a:solidFill>
                            <a:srgbClr val="86403B"/>
                          </a:solidFill>
                          <a:latin typeface="Arial" charset="0"/>
                        </a:defRPr>
                      </a:lvl7pPr>
                      <a:lvl8pPr eaLnBrk="0" fontAlgn="base" hangingPunct="0">
                        <a:spcBef>
                          <a:spcPct val="20000"/>
                        </a:spcBef>
                        <a:spcAft>
                          <a:spcPct val="0"/>
                        </a:spcAft>
                        <a:defRPr>
                          <a:solidFill>
                            <a:srgbClr val="86403B"/>
                          </a:solidFill>
                          <a:latin typeface="Arial" charset="0"/>
                        </a:defRPr>
                      </a:lvl8pPr>
                      <a:lvl9pPr eaLnBrk="0" fontAlgn="base" hangingPunct="0">
                        <a:spcBef>
                          <a:spcPct val="20000"/>
                        </a:spcBef>
                        <a:spcAft>
                          <a:spcPct val="0"/>
                        </a:spcAft>
                        <a:defRPr>
                          <a:solidFill>
                            <a:srgbClr val="86403B"/>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86403B"/>
                          </a:solidFill>
                          <a:effectLst/>
                          <a:latin typeface="Calisto MT" charset="0"/>
                        </a:rPr>
                        <a:t>60</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rgbClr val="86403B"/>
                          </a:solidFill>
                          <a:latin typeface="Arial" charset="0"/>
                        </a:defRPr>
                      </a:lvl1pPr>
                      <a:lvl2pPr>
                        <a:defRPr sz="2400">
                          <a:solidFill>
                            <a:srgbClr val="86403B"/>
                          </a:solidFill>
                          <a:latin typeface="Arial" charset="0"/>
                        </a:defRPr>
                      </a:lvl2pPr>
                      <a:lvl3pPr>
                        <a:defRPr sz="2000">
                          <a:solidFill>
                            <a:srgbClr val="86403B"/>
                          </a:solidFill>
                          <a:latin typeface="Arial" charset="0"/>
                        </a:defRPr>
                      </a:lvl3pPr>
                      <a:lvl4pPr>
                        <a:defRPr>
                          <a:solidFill>
                            <a:srgbClr val="86403B"/>
                          </a:solidFill>
                          <a:latin typeface="Arial" charset="0"/>
                        </a:defRPr>
                      </a:lvl4pPr>
                      <a:lvl5pPr>
                        <a:defRPr>
                          <a:solidFill>
                            <a:srgbClr val="86403B"/>
                          </a:solidFill>
                          <a:latin typeface="Arial" charset="0"/>
                        </a:defRPr>
                      </a:lvl5pPr>
                      <a:lvl6pPr eaLnBrk="0" fontAlgn="base" hangingPunct="0">
                        <a:spcBef>
                          <a:spcPct val="20000"/>
                        </a:spcBef>
                        <a:spcAft>
                          <a:spcPct val="0"/>
                        </a:spcAft>
                        <a:defRPr>
                          <a:solidFill>
                            <a:srgbClr val="86403B"/>
                          </a:solidFill>
                          <a:latin typeface="Arial" charset="0"/>
                        </a:defRPr>
                      </a:lvl6pPr>
                      <a:lvl7pPr eaLnBrk="0" fontAlgn="base" hangingPunct="0">
                        <a:spcBef>
                          <a:spcPct val="20000"/>
                        </a:spcBef>
                        <a:spcAft>
                          <a:spcPct val="0"/>
                        </a:spcAft>
                        <a:defRPr>
                          <a:solidFill>
                            <a:srgbClr val="86403B"/>
                          </a:solidFill>
                          <a:latin typeface="Arial" charset="0"/>
                        </a:defRPr>
                      </a:lvl7pPr>
                      <a:lvl8pPr eaLnBrk="0" fontAlgn="base" hangingPunct="0">
                        <a:spcBef>
                          <a:spcPct val="20000"/>
                        </a:spcBef>
                        <a:spcAft>
                          <a:spcPct val="0"/>
                        </a:spcAft>
                        <a:defRPr>
                          <a:solidFill>
                            <a:srgbClr val="86403B"/>
                          </a:solidFill>
                          <a:latin typeface="Arial" charset="0"/>
                        </a:defRPr>
                      </a:lvl8pPr>
                      <a:lvl9pPr eaLnBrk="0" fontAlgn="base" hangingPunct="0">
                        <a:spcBef>
                          <a:spcPct val="20000"/>
                        </a:spcBef>
                        <a:spcAft>
                          <a:spcPct val="0"/>
                        </a:spcAft>
                        <a:defRPr>
                          <a:solidFill>
                            <a:srgbClr val="86403B"/>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86403B"/>
                          </a:solidFill>
                          <a:effectLst/>
                          <a:latin typeface="Calisto MT" charset="0"/>
                        </a:rPr>
                        <a:t>166,000</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rgbClr val="86403B"/>
                          </a:solidFill>
                          <a:latin typeface="Arial" charset="0"/>
                        </a:defRPr>
                      </a:lvl1pPr>
                      <a:lvl2pPr>
                        <a:defRPr sz="2400">
                          <a:solidFill>
                            <a:srgbClr val="86403B"/>
                          </a:solidFill>
                          <a:latin typeface="Arial" charset="0"/>
                        </a:defRPr>
                      </a:lvl2pPr>
                      <a:lvl3pPr>
                        <a:defRPr sz="2000">
                          <a:solidFill>
                            <a:srgbClr val="86403B"/>
                          </a:solidFill>
                          <a:latin typeface="Arial" charset="0"/>
                        </a:defRPr>
                      </a:lvl3pPr>
                      <a:lvl4pPr>
                        <a:defRPr>
                          <a:solidFill>
                            <a:srgbClr val="86403B"/>
                          </a:solidFill>
                          <a:latin typeface="Arial" charset="0"/>
                        </a:defRPr>
                      </a:lvl4pPr>
                      <a:lvl5pPr>
                        <a:defRPr>
                          <a:solidFill>
                            <a:srgbClr val="86403B"/>
                          </a:solidFill>
                          <a:latin typeface="Arial" charset="0"/>
                        </a:defRPr>
                      </a:lvl5pPr>
                      <a:lvl6pPr eaLnBrk="0" fontAlgn="base" hangingPunct="0">
                        <a:spcBef>
                          <a:spcPct val="20000"/>
                        </a:spcBef>
                        <a:spcAft>
                          <a:spcPct val="0"/>
                        </a:spcAft>
                        <a:defRPr>
                          <a:solidFill>
                            <a:srgbClr val="86403B"/>
                          </a:solidFill>
                          <a:latin typeface="Arial" charset="0"/>
                        </a:defRPr>
                      </a:lvl6pPr>
                      <a:lvl7pPr eaLnBrk="0" fontAlgn="base" hangingPunct="0">
                        <a:spcBef>
                          <a:spcPct val="20000"/>
                        </a:spcBef>
                        <a:spcAft>
                          <a:spcPct val="0"/>
                        </a:spcAft>
                        <a:defRPr>
                          <a:solidFill>
                            <a:srgbClr val="86403B"/>
                          </a:solidFill>
                          <a:latin typeface="Arial" charset="0"/>
                        </a:defRPr>
                      </a:lvl7pPr>
                      <a:lvl8pPr eaLnBrk="0" fontAlgn="base" hangingPunct="0">
                        <a:spcBef>
                          <a:spcPct val="20000"/>
                        </a:spcBef>
                        <a:spcAft>
                          <a:spcPct val="0"/>
                        </a:spcAft>
                        <a:defRPr>
                          <a:solidFill>
                            <a:srgbClr val="86403B"/>
                          </a:solidFill>
                          <a:latin typeface="Arial" charset="0"/>
                        </a:defRPr>
                      </a:lvl8pPr>
                      <a:lvl9pPr eaLnBrk="0" fontAlgn="base" hangingPunct="0">
                        <a:spcBef>
                          <a:spcPct val="20000"/>
                        </a:spcBef>
                        <a:spcAft>
                          <a:spcPct val="0"/>
                        </a:spcAft>
                        <a:defRPr>
                          <a:solidFill>
                            <a:srgbClr val="86403B"/>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86403B"/>
                          </a:solidFill>
                          <a:effectLst/>
                          <a:latin typeface="Calisto MT" charset="0"/>
                        </a:rPr>
                        <a:t>230</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lvl1pPr>
                        <a:defRPr sz="2800">
                          <a:solidFill>
                            <a:srgbClr val="86403B"/>
                          </a:solidFill>
                          <a:latin typeface="Arial" charset="0"/>
                        </a:defRPr>
                      </a:lvl1pPr>
                      <a:lvl2pPr>
                        <a:defRPr sz="2400">
                          <a:solidFill>
                            <a:srgbClr val="86403B"/>
                          </a:solidFill>
                          <a:latin typeface="Arial" charset="0"/>
                        </a:defRPr>
                      </a:lvl2pPr>
                      <a:lvl3pPr>
                        <a:defRPr sz="2000">
                          <a:solidFill>
                            <a:srgbClr val="86403B"/>
                          </a:solidFill>
                          <a:latin typeface="Arial" charset="0"/>
                        </a:defRPr>
                      </a:lvl3pPr>
                      <a:lvl4pPr>
                        <a:defRPr>
                          <a:solidFill>
                            <a:srgbClr val="86403B"/>
                          </a:solidFill>
                          <a:latin typeface="Arial" charset="0"/>
                        </a:defRPr>
                      </a:lvl4pPr>
                      <a:lvl5pPr>
                        <a:defRPr>
                          <a:solidFill>
                            <a:srgbClr val="86403B"/>
                          </a:solidFill>
                          <a:latin typeface="Arial" charset="0"/>
                        </a:defRPr>
                      </a:lvl5pPr>
                      <a:lvl6pPr eaLnBrk="0" fontAlgn="base" hangingPunct="0">
                        <a:spcBef>
                          <a:spcPct val="20000"/>
                        </a:spcBef>
                        <a:spcAft>
                          <a:spcPct val="0"/>
                        </a:spcAft>
                        <a:defRPr>
                          <a:solidFill>
                            <a:srgbClr val="86403B"/>
                          </a:solidFill>
                          <a:latin typeface="Arial" charset="0"/>
                        </a:defRPr>
                      </a:lvl6pPr>
                      <a:lvl7pPr eaLnBrk="0" fontAlgn="base" hangingPunct="0">
                        <a:spcBef>
                          <a:spcPct val="20000"/>
                        </a:spcBef>
                        <a:spcAft>
                          <a:spcPct val="0"/>
                        </a:spcAft>
                        <a:defRPr>
                          <a:solidFill>
                            <a:srgbClr val="86403B"/>
                          </a:solidFill>
                          <a:latin typeface="Arial" charset="0"/>
                        </a:defRPr>
                      </a:lvl7pPr>
                      <a:lvl8pPr eaLnBrk="0" fontAlgn="base" hangingPunct="0">
                        <a:spcBef>
                          <a:spcPct val="20000"/>
                        </a:spcBef>
                        <a:spcAft>
                          <a:spcPct val="0"/>
                        </a:spcAft>
                        <a:defRPr>
                          <a:solidFill>
                            <a:srgbClr val="86403B"/>
                          </a:solidFill>
                          <a:latin typeface="Arial" charset="0"/>
                        </a:defRPr>
                      </a:lvl8pPr>
                      <a:lvl9pPr eaLnBrk="0" fontAlgn="base" hangingPunct="0">
                        <a:spcBef>
                          <a:spcPct val="20000"/>
                        </a:spcBef>
                        <a:spcAft>
                          <a:spcPct val="0"/>
                        </a:spcAft>
                        <a:defRPr>
                          <a:solidFill>
                            <a:srgbClr val="86403B"/>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829848"/>
                          </a:solidFill>
                          <a:effectLst/>
                          <a:latin typeface="Calisto MT" charset="0"/>
                        </a:rPr>
                        <a:t>Sericea lespedeza</a:t>
                      </a:r>
                    </a:p>
                  </a:txBody>
                  <a:tcPr marL="90488" marR="90488" marT="44450" marB="4445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rgbClr val="86403B"/>
                          </a:solidFill>
                          <a:latin typeface="Arial" charset="0"/>
                        </a:defRPr>
                      </a:lvl1pPr>
                      <a:lvl2pPr>
                        <a:defRPr sz="2400">
                          <a:solidFill>
                            <a:srgbClr val="86403B"/>
                          </a:solidFill>
                          <a:latin typeface="Arial" charset="0"/>
                        </a:defRPr>
                      </a:lvl2pPr>
                      <a:lvl3pPr>
                        <a:defRPr sz="2000">
                          <a:solidFill>
                            <a:srgbClr val="86403B"/>
                          </a:solidFill>
                          <a:latin typeface="Arial" charset="0"/>
                        </a:defRPr>
                      </a:lvl3pPr>
                      <a:lvl4pPr>
                        <a:defRPr>
                          <a:solidFill>
                            <a:srgbClr val="86403B"/>
                          </a:solidFill>
                          <a:latin typeface="Arial" charset="0"/>
                        </a:defRPr>
                      </a:lvl4pPr>
                      <a:lvl5pPr>
                        <a:defRPr>
                          <a:solidFill>
                            <a:srgbClr val="86403B"/>
                          </a:solidFill>
                          <a:latin typeface="Arial" charset="0"/>
                        </a:defRPr>
                      </a:lvl5pPr>
                      <a:lvl6pPr eaLnBrk="0" fontAlgn="base" hangingPunct="0">
                        <a:spcBef>
                          <a:spcPct val="20000"/>
                        </a:spcBef>
                        <a:spcAft>
                          <a:spcPct val="0"/>
                        </a:spcAft>
                        <a:defRPr>
                          <a:solidFill>
                            <a:srgbClr val="86403B"/>
                          </a:solidFill>
                          <a:latin typeface="Arial" charset="0"/>
                        </a:defRPr>
                      </a:lvl6pPr>
                      <a:lvl7pPr eaLnBrk="0" fontAlgn="base" hangingPunct="0">
                        <a:spcBef>
                          <a:spcPct val="20000"/>
                        </a:spcBef>
                        <a:spcAft>
                          <a:spcPct val="0"/>
                        </a:spcAft>
                        <a:defRPr>
                          <a:solidFill>
                            <a:srgbClr val="86403B"/>
                          </a:solidFill>
                          <a:latin typeface="Arial" charset="0"/>
                        </a:defRPr>
                      </a:lvl7pPr>
                      <a:lvl8pPr eaLnBrk="0" fontAlgn="base" hangingPunct="0">
                        <a:spcBef>
                          <a:spcPct val="20000"/>
                        </a:spcBef>
                        <a:spcAft>
                          <a:spcPct val="0"/>
                        </a:spcAft>
                        <a:defRPr>
                          <a:solidFill>
                            <a:srgbClr val="86403B"/>
                          </a:solidFill>
                          <a:latin typeface="Arial" charset="0"/>
                        </a:defRPr>
                      </a:lvl8pPr>
                      <a:lvl9pPr eaLnBrk="0" fontAlgn="base" hangingPunct="0">
                        <a:spcBef>
                          <a:spcPct val="20000"/>
                        </a:spcBef>
                        <a:spcAft>
                          <a:spcPct val="0"/>
                        </a:spcAft>
                        <a:defRPr>
                          <a:solidFill>
                            <a:srgbClr val="86403B"/>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829848"/>
                          </a:solidFill>
                          <a:effectLst/>
                          <a:latin typeface="Calisto MT" charset="0"/>
                        </a:rPr>
                        <a:t>60</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rgbClr val="86403B"/>
                          </a:solidFill>
                          <a:latin typeface="Arial" charset="0"/>
                        </a:defRPr>
                      </a:lvl1pPr>
                      <a:lvl2pPr>
                        <a:defRPr sz="2400">
                          <a:solidFill>
                            <a:srgbClr val="86403B"/>
                          </a:solidFill>
                          <a:latin typeface="Arial" charset="0"/>
                        </a:defRPr>
                      </a:lvl2pPr>
                      <a:lvl3pPr>
                        <a:defRPr sz="2000">
                          <a:solidFill>
                            <a:srgbClr val="86403B"/>
                          </a:solidFill>
                          <a:latin typeface="Arial" charset="0"/>
                        </a:defRPr>
                      </a:lvl3pPr>
                      <a:lvl4pPr>
                        <a:defRPr>
                          <a:solidFill>
                            <a:srgbClr val="86403B"/>
                          </a:solidFill>
                          <a:latin typeface="Arial" charset="0"/>
                        </a:defRPr>
                      </a:lvl4pPr>
                      <a:lvl5pPr>
                        <a:defRPr>
                          <a:solidFill>
                            <a:srgbClr val="86403B"/>
                          </a:solidFill>
                          <a:latin typeface="Arial" charset="0"/>
                        </a:defRPr>
                      </a:lvl5pPr>
                      <a:lvl6pPr eaLnBrk="0" fontAlgn="base" hangingPunct="0">
                        <a:spcBef>
                          <a:spcPct val="20000"/>
                        </a:spcBef>
                        <a:spcAft>
                          <a:spcPct val="0"/>
                        </a:spcAft>
                        <a:defRPr>
                          <a:solidFill>
                            <a:srgbClr val="86403B"/>
                          </a:solidFill>
                          <a:latin typeface="Arial" charset="0"/>
                        </a:defRPr>
                      </a:lvl6pPr>
                      <a:lvl7pPr eaLnBrk="0" fontAlgn="base" hangingPunct="0">
                        <a:spcBef>
                          <a:spcPct val="20000"/>
                        </a:spcBef>
                        <a:spcAft>
                          <a:spcPct val="0"/>
                        </a:spcAft>
                        <a:defRPr>
                          <a:solidFill>
                            <a:srgbClr val="86403B"/>
                          </a:solidFill>
                          <a:latin typeface="Arial" charset="0"/>
                        </a:defRPr>
                      </a:lvl7pPr>
                      <a:lvl8pPr eaLnBrk="0" fontAlgn="base" hangingPunct="0">
                        <a:spcBef>
                          <a:spcPct val="20000"/>
                        </a:spcBef>
                        <a:spcAft>
                          <a:spcPct val="0"/>
                        </a:spcAft>
                        <a:defRPr>
                          <a:solidFill>
                            <a:srgbClr val="86403B"/>
                          </a:solidFill>
                          <a:latin typeface="Arial" charset="0"/>
                        </a:defRPr>
                      </a:lvl8pPr>
                      <a:lvl9pPr eaLnBrk="0" fontAlgn="base" hangingPunct="0">
                        <a:spcBef>
                          <a:spcPct val="20000"/>
                        </a:spcBef>
                        <a:spcAft>
                          <a:spcPct val="0"/>
                        </a:spcAft>
                        <a:defRPr>
                          <a:solidFill>
                            <a:srgbClr val="86403B"/>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829848"/>
                          </a:solidFill>
                          <a:effectLst/>
                          <a:latin typeface="Calisto MT" charset="0"/>
                        </a:rPr>
                        <a:t>350,000</a:t>
                      </a:r>
                    </a:p>
                  </a:txBody>
                  <a:tcPr marL="90488" marR="90488" marT="44450" marB="4445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rgbClr val="86403B"/>
                          </a:solidFill>
                          <a:latin typeface="Arial" charset="0"/>
                        </a:defRPr>
                      </a:lvl1pPr>
                      <a:lvl2pPr>
                        <a:defRPr sz="2400">
                          <a:solidFill>
                            <a:srgbClr val="86403B"/>
                          </a:solidFill>
                          <a:latin typeface="Arial" charset="0"/>
                        </a:defRPr>
                      </a:lvl2pPr>
                      <a:lvl3pPr>
                        <a:defRPr sz="2000">
                          <a:solidFill>
                            <a:srgbClr val="86403B"/>
                          </a:solidFill>
                          <a:latin typeface="Arial" charset="0"/>
                        </a:defRPr>
                      </a:lvl3pPr>
                      <a:lvl4pPr>
                        <a:defRPr>
                          <a:solidFill>
                            <a:srgbClr val="86403B"/>
                          </a:solidFill>
                          <a:latin typeface="Arial" charset="0"/>
                        </a:defRPr>
                      </a:lvl4pPr>
                      <a:lvl5pPr>
                        <a:defRPr>
                          <a:solidFill>
                            <a:srgbClr val="86403B"/>
                          </a:solidFill>
                          <a:latin typeface="Arial" charset="0"/>
                        </a:defRPr>
                      </a:lvl5pPr>
                      <a:lvl6pPr eaLnBrk="0" fontAlgn="base" hangingPunct="0">
                        <a:spcBef>
                          <a:spcPct val="20000"/>
                        </a:spcBef>
                        <a:spcAft>
                          <a:spcPct val="0"/>
                        </a:spcAft>
                        <a:defRPr>
                          <a:solidFill>
                            <a:srgbClr val="86403B"/>
                          </a:solidFill>
                          <a:latin typeface="Arial" charset="0"/>
                        </a:defRPr>
                      </a:lvl6pPr>
                      <a:lvl7pPr eaLnBrk="0" fontAlgn="base" hangingPunct="0">
                        <a:spcBef>
                          <a:spcPct val="20000"/>
                        </a:spcBef>
                        <a:spcAft>
                          <a:spcPct val="0"/>
                        </a:spcAft>
                        <a:defRPr>
                          <a:solidFill>
                            <a:srgbClr val="86403B"/>
                          </a:solidFill>
                          <a:latin typeface="Arial" charset="0"/>
                        </a:defRPr>
                      </a:lvl7pPr>
                      <a:lvl8pPr eaLnBrk="0" fontAlgn="base" hangingPunct="0">
                        <a:spcBef>
                          <a:spcPct val="20000"/>
                        </a:spcBef>
                        <a:spcAft>
                          <a:spcPct val="0"/>
                        </a:spcAft>
                        <a:defRPr>
                          <a:solidFill>
                            <a:srgbClr val="86403B"/>
                          </a:solidFill>
                          <a:latin typeface="Arial" charset="0"/>
                        </a:defRPr>
                      </a:lvl8pPr>
                      <a:lvl9pPr eaLnBrk="0" fontAlgn="base" hangingPunct="0">
                        <a:spcBef>
                          <a:spcPct val="20000"/>
                        </a:spcBef>
                        <a:spcAft>
                          <a:spcPct val="0"/>
                        </a:spcAft>
                        <a:defRPr>
                          <a:solidFill>
                            <a:srgbClr val="86403B"/>
                          </a:solidFill>
                          <a:latin typeface="Arial"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800" b="1" i="0" u="none" strike="noStrike" cap="none" normalizeH="0" baseline="0">
                          <a:ln>
                            <a:noFill/>
                          </a:ln>
                          <a:solidFill>
                            <a:srgbClr val="829848"/>
                          </a:solidFill>
                          <a:effectLst/>
                          <a:latin typeface="Calisto MT" charset="0"/>
                        </a:rPr>
                        <a:t>480</a:t>
                      </a:r>
                    </a:p>
                  </a:txBody>
                  <a:tcPr marL="90488" marR="90488" marT="44450" marB="4445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43113" name="Text Box 73"/>
          <p:cNvSpPr txBox="1">
            <a:spLocks noChangeArrowheads="1"/>
          </p:cNvSpPr>
          <p:nvPr/>
        </p:nvSpPr>
        <p:spPr bwMode="auto">
          <a:xfrm>
            <a:off x="900113" y="6242050"/>
            <a:ext cx="743267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20000"/>
              </a:spcBef>
            </a:pPr>
            <a:r>
              <a:rPr lang="en-US" altLang="en-US" sz="1800" baseline="30000">
                <a:solidFill>
                  <a:srgbClr val="86403B"/>
                </a:solidFill>
                <a:latin typeface="Arial" charset="0"/>
              </a:rPr>
              <a:t>1/</a:t>
            </a:r>
            <a:r>
              <a:rPr lang="en-US" altLang="en-US" sz="1800">
                <a:solidFill>
                  <a:srgbClr val="86403B"/>
                </a:solidFill>
                <a:latin typeface="Arial" charset="0"/>
              </a:rPr>
              <a:t> PLS = Pure Live Seed		</a:t>
            </a:r>
            <a:r>
              <a:rPr lang="en-US" altLang="en-US" sz="1800" baseline="30000">
                <a:solidFill>
                  <a:srgbClr val="86403B"/>
                </a:solidFill>
                <a:latin typeface="Arial" charset="0"/>
              </a:rPr>
              <a:t>2/</a:t>
            </a:r>
            <a:r>
              <a:rPr lang="en-US" altLang="en-US" sz="1800">
                <a:solidFill>
                  <a:srgbClr val="86403B"/>
                </a:solidFill>
                <a:latin typeface="Arial" charset="0"/>
              </a:rPr>
              <a:t> Seeding rate when seeded alone </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a:xfrm>
            <a:off x="762000" y="0"/>
            <a:ext cx="7772400" cy="1143000"/>
          </a:xfrm>
        </p:spPr>
        <p:txBody>
          <a:bodyPr/>
          <a:lstStyle/>
          <a:p>
            <a:r>
              <a:rPr lang="en-US" altLang="en-US"/>
              <a:t>Seed Label</a:t>
            </a:r>
          </a:p>
        </p:txBody>
      </p:sp>
      <p:pic>
        <p:nvPicPr>
          <p:cNvPr id="351236" name="Picture 4" descr="seed tag tall fescue"/>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1143000"/>
            <a:ext cx="9144000" cy="55419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51237" name="Oval 5"/>
          <p:cNvSpPr>
            <a:spLocks noChangeArrowheads="1"/>
          </p:cNvSpPr>
          <p:nvPr/>
        </p:nvSpPr>
        <p:spPr bwMode="auto">
          <a:xfrm>
            <a:off x="4419600" y="3048000"/>
            <a:ext cx="914400" cy="914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nchor="ctr"/>
          <a:lstStyle/>
          <a:p>
            <a:endParaRPr lang="en-US"/>
          </a:p>
        </p:txBody>
      </p:sp>
      <p:sp>
        <p:nvSpPr>
          <p:cNvPr id="351238" name="Oval 6"/>
          <p:cNvSpPr>
            <a:spLocks noChangeArrowheads="1"/>
          </p:cNvSpPr>
          <p:nvPr/>
        </p:nvSpPr>
        <p:spPr bwMode="auto">
          <a:xfrm>
            <a:off x="1447800" y="2057400"/>
            <a:ext cx="3429000" cy="914400"/>
          </a:xfrm>
          <a:prstGeom prst="ellipse">
            <a:avLst/>
          </a:prstGeom>
          <a:noFill/>
          <a:ln w="25400">
            <a:solidFill>
              <a:srgbClr val="86403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nchor="ctr"/>
          <a:lstStyle/>
          <a:p>
            <a:endParaRPr lang="en-US"/>
          </a:p>
        </p:txBody>
      </p:sp>
      <p:sp>
        <p:nvSpPr>
          <p:cNvPr id="351239" name="Oval 7"/>
          <p:cNvSpPr>
            <a:spLocks noChangeArrowheads="1"/>
          </p:cNvSpPr>
          <p:nvPr/>
        </p:nvSpPr>
        <p:spPr bwMode="auto">
          <a:xfrm>
            <a:off x="3276600" y="2971800"/>
            <a:ext cx="1295400" cy="457200"/>
          </a:xfrm>
          <a:prstGeom prst="ellipse">
            <a:avLst/>
          </a:prstGeom>
          <a:noFill/>
          <a:ln w="25400">
            <a:solidFill>
              <a:srgbClr val="86403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nchor="ctr"/>
          <a:lstStyle/>
          <a:p>
            <a:endParaRPr lang="en-US"/>
          </a:p>
        </p:txBody>
      </p:sp>
      <p:sp>
        <p:nvSpPr>
          <p:cNvPr id="351240" name="Oval 8"/>
          <p:cNvSpPr>
            <a:spLocks noChangeArrowheads="1"/>
          </p:cNvSpPr>
          <p:nvPr/>
        </p:nvSpPr>
        <p:spPr bwMode="auto">
          <a:xfrm>
            <a:off x="7086600" y="2971800"/>
            <a:ext cx="914400" cy="457200"/>
          </a:xfrm>
          <a:prstGeom prst="ellipse">
            <a:avLst/>
          </a:prstGeom>
          <a:noFill/>
          <a:ln w="25400">
            <a:solidFill>
              <a:srgbClr val="86403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nchor="ctr"/>
          <a:lstStyle/>
          <a:p>
            <a:endParaRPr lang="en-US"/>
          </a:p>
        </p:txBody>
      </p:sp>
      <p:sp>
        <p:nvSpPr>
          <p:cNvPr id="351241" name="Oval 9"/>
          <p:cNvSpPr>
            <a:spLocks noChangeArrowheads="1"/>
          </p:cNvSpPr>
          <p:nvPr/>
        </p:nvSpPr>
        <p:spPr bwMode="auto">
          <a:xfrm>
            <a:off x="7086600" y="3429000"/>
            <a:ext cx="914400" cy="381000"/>
          </a:xfrm>
          <a:prstGeom prst="ellipse">
            <a:avLst/>
          </a:prstGeom>
          <a:noFill/>
          <a:ln w="25400">
            <a:solidFill>
              <a:srgbClr val="86403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nchor="ctr"/>
          <a:lstStyle/>
          <a:p>
            <a:endParaRPr lang="en-US"/>
          </a:p>
        </p:txBody>
      </p:sp>
      <p:sp>
        <p:nvSpPr>
          <p:cNvPr id="351242" name="Oval 10"/>
          <p:cNvSpPr>
            <a:spLocks noChangeArrowheads="1"/>
          </p:cNvSpPr>
          <p:nvPr/>
        </p:nvSpPr>
        <p:spPr bwMode="auto">
          <a:xfrm>
            <a:off x="6248400" y="3886200"/>
            <a:ext cx="609600" cy="381000"/>
          </a:xfrm>
          <a:prstGeom prst="ellipse">
            <a:avLst/>
          </a:prstGeom>
          <a:noFill/>
          <a:ln w="25400">
            <a:solidFill>
              <a:srgbClr val="86403B"/>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nchor="ctr"/>
          <a:lstStyle/>
          <a:p>
            <a:endParaRPr lang="en-US"/>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0" y="0"/>
            <a:ext cx="89154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b="0"/>
              <a:t>Pure Live Seed (PLS) Calculations</a:t>
            </a:r>
            <a:endParaRPr lang="en-US" altLang="en-US"/>
          </a:p>
        </p:txBody>
      </p:sp>
      <p:sp>
        <p:nvSpPr>
          <p:cNvPr id="122883" name="Rectangle 3"/>
          <p:cNvSpPr>
            <a:spLocks noGrp="1" noChangeArrowheads="1"/>
          </p:cNvSpPr>
          <p:nvPr>
            <p:ph type="body" idx="1"/>
          </p:nvPr>
        </p:nvSpPr>
        <p:spPr>
          <a:xfrm>
            <a:off x="533400" y="1143000"/>
            <a:ext cx="83820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buFontTx/>
              <a:buNone/>
            </a:pPr>
            <a:r>
              <a:rPr lang="en-US" altLang="en-US" u="sng">
                <a:latin typeface="Calisto MT" charset="0"/>
              </a:rPr>
              <a:t>Step 1</a:t>
            </a:r>
            <a:r>
              <a:rPr lang="en-US" altLang="en-US">
                <a:latin typeface="Calisto MT" charset="0"/>
              </a:rPr>
              <a:t>:</a:t>
            </a:r>
            <a:r>
              <a:rPr lang="en-US" altLang="en-US">
                <a:solidFill>
                  <a:srgbClr val="FFFF00"/>
                </a:solidFill>
                <a:latin typeface="Calisto MT" charset="0"/>
              </a:rPr>
              <a:t>  </a:t>
            </a:r>
            <a:r>
              <a:rPr lang="en-US" altLang="en-US">
                <a:solidFill>
                  <a:srgbClr val="829848"/>
                </a:solidFill>
                <a:latin typeface="Calisto MT" charset="0"/>
              </a:rPr>
              <a:t>Get</a:t>
            </a:r>
            <a:r>
              <a:rPr lang="en-US" altLang="en-US">
                <a:solidFill>
                  <a:srgbClr val="FFFF00"/>
                </a:solidFill>
                <a:latin typeface="Calisto MT" charset="0"/>
              </a:rPr>
              <a:t> </a:t>
            </a:r>
            <a:r>
              <a:rPr lang="en-US" altLang="en-US">
                <a:solidFill>
                  <a:srgbClr val="829848"/>
                </a:solidFill>
                <a:latin typeface="Calisto MT" charset="0"/>
              </a:rPr>
              <a:t>information from seed label:</a:t>
            </a:r>
            <a:r>
              <a:rPr lang="en-US" altLang="en-US" b="1">
                <a:solidFill>
                  <a:srgbClr val="FFFF00"/>
                </a:solidFill>
                <a:latin typeface="Calisto MT" charset="0"/>
              </a:rPr>
              <a:t>  	</a:t>
            </a:r>
          </a:p>
          <a:p>
            <a:pPr>
              <a:buFontTx/>
              <a:buNone/>
            </a:pPr>
            <a:r>
              <a:rPr lang="en-US" altLang="en-US" b="1">
                <a:solidFill>
                  <a:srgbClr val="FFFF00"/>
                </a:solidFill>
                <a:latin typeface="Calisto MT" charset="0"/>
              </a:rPr>
              <a:t>			</a:t>
            </a:r>
            <a:r>
              <a:rPr lang="en-US" altLang="en-US" b="1">
                <a:solidFill>
                  <a:srgbClr val="996600"/>
                </a:solidFill>
                <a:latin typeface="Calisto MT" charset="0"/>
              </a:rPr>
              <a:t>-</a:t>
            </a:r>
            <a:r>
              <a:rPr lang="en-US" altLang="en-US" b="1">
                <a:latin typeface="Calisto MT" charset="0"/>
              </a:rPr>
              <a:t>tall fescue seed</a:t>
            </a:r>
          </a:p>
          <a:p>
            <a:pPr>
              <a:buFontTx/>
              <a:buNone/>
            </a:pPr>
            <a:r>
              <a:rPr lang="en-US" altLang="en-US" b="1">
                <a:latin typeface="Calisto MT" charset="0"/>
              </a:rPr>
              <a:t>			-95% purity </a:t>
            </a:r>
          </a:p>
          <a:p>
            <a:pPr>
              <a:buFontTx/>
              <a:buNone/>
            </a:pPr>
            <a:r>
              <a:rPr lang="en-US" altLang="en-US" b="1">
                <a:latin typeface="Calisto MT" charset="0"/>
              </a:rPr>
              <a:t>			-85% germination</a:t>
            </a:r>
          </a:p>
          <a:p>
            <a:pPr>
              <a:buFontTx/>
              <a:buNone/>
            </a:pPr>
            <a:r>
              <a:rPr lang="en-US" altLang="en-US" u="sng">
                <a:latin typeface="Calisto MT" charset="0"/>
              </a:rPr>
              <a:t>Step 2</a:t>
            </a:r>
            <a:r>
              <a:rPr lang="en-US" altLang="en-US">
                <a:latin typeface="Calisto MT" charset="0"/>
              </a:rPr>
              <a:t>:</a:t>
            </a:r>
            <a:r>
              <a:rPr lang="en-US" altLang="en-US">
                <a:solidFill>
                  <a:srgbClr val="FFFF00"/>
                </a:solidFill>
                <a:latin typeface="Calisto MT" charset="0"/>
              </a:rPr>
              <a:t>  </a:t>
            </a:r>
            <a:r>
              <a:rPr lang="en-US" altLang="en-US">
                <a:solidFill>
                  <a:srgbClr val="829848"/>
                </a:solidFill>
                <a:latin typeface="Calisto MT" charset="0"/>
              </a:rPr>
              <a:t>Calculate the PLS value of the seed:</a:t>
            </a:r>
            <a:r>
              <a:rPr lang="en-US" altLang="en-US">
                <a:solidFill>
                  <a:srgbClr val="000099"/>
                </a:solidFill>
                <a:latin typeface="Calisto MT" charset="0"/>
              </a:rPr>
              <a:t>	</a:t>
            </a:r>
            <a:endParaRPr lang="en-US" altLang="en-US" b="1">
              <a:solidFill>
                <a:srgbClr val="000099"/>
              </a:solidFill>
              <a:latin typeface="Calisto MT" charset="0"/>
            </a:endParaRPr>
          </a:p>
          <a:p>
            <a:pPr>
              <a:buFontTx/>
              <a:buNone/>
            </a:pPr>
            <a:r>
              <a:rPr lang="en-US" altLang="en-US" b="1">
                <a:solidFill>
                  <a:srgbClr val="000099"/>
                </a:solidFill>
                <a:latin typeface="Calisto MT" charset="0"/>
              </a:rPr>
              <a:t>			</a:t>
            </a:r>
            <a:r>
              <a:rPr lang="en-US" altLang="en-US" b="1">
                <a:latin typeface="Calisto MT" charset="0"/>
              </a:rPr>
              <a:t>PLS = 0.95 x 0.85 = 0.81 or 81%</a:t>
            </a:r>
          </a:p>
          <a:p>
            <a:pPr>
              <a:buFontTx/>
              <a:buNone/>
            </a:pPr>
            <a:r>
              <a:rPr lang="en-US" altLang="en-US" u="sng">
                <a:latin typeface="Calisto MT" charset="0"/>
              </a:rPr>
              <a:t>Step3</a:t>
            </a:r>
            <a:r>
              <a:rPr lang="en-US" altLang="en-US">
                <a:latin typeface="Calisto MT" charset="0"/>
              </a:rPr>
              <a:t>:</a:t>
            </a:r>
            <a:r>
              <a:rPr lang="en-US" altLang="en-US">
                <a:solidFill>
                  <a:srgbClr val="FFFF00"/>
                </a:solidFill>
                <a:latin typeface="Calisto MT" charset="0"/>
              </a:rPr>
              <a:t>  </a:t>
            </a:r>
            <a:r>
              <a:rPr lang="en-US" altLang="en-US">
                <a:solidFill>
                  <a:srgbClr val="829848"/>
                </a:solidFill>
                <a:latin typeface="Calisto MT" charset="0"/>
              </a:rPr>
              <a:t>Calculate the seeding rate:</a:t>
            </a:r>
            <a:r>
              <a:rPr lang="en-US" altLang="en-US" b="1">
                <a:solidFill>
                  <a:srgbClr val="000099"/>
                </a:solidFill>
                <a:latin typeface="Calisto MT" charset="0"/>
              </a:rPr>
              <a:t>  </a:t>
            </a:r>
          </a:p>
          <a:p>
            <a:pPr>
              <a:buFontTx/>
              <a:buNone/>
            </a:pPr>
            <a:r>
              <a:rPr lang="en-US" altLang="en-US" b="1">
                <a:solidFill>
                  <a:srgbClr val="FFFF00"/>
                </a:solidFill>
                <a:latin typeface="Calisto MT" charset="0"/>
              </a:rPr>
              <a:t>			</a:t>
            </a:r>
            <a:r>
              <a:rPr lang="en-US" altLang="en-US" b="1" u="sng">
                <a:latin typeface="Calisto MT" charset="0"/>
              </a:rPr>
              <a:t>50 #/AC</a:t>
            </a:r>
            <a:r>
              <a:rPr lang="en-US" altLang="en-US" b="1">
                <a:latin typeface="Calisto MT" charset="0"/>
              </a:rPr>
              <a:t>  =  62 #/AC are needed</a:t>
            </a:r>
            <a:endParaRPr lang="en-US" altLang="en-US" b="1" u="sng">
              <a:latin typeface="Calisto MT" charset="0"/>
            </a:endParaRPr>
          </a:p>
          <a:p>
            <a:pPr>
              <a:buFontTx/>
              <a:buNone/>
            </a:pPr>
            <a:r>
              <a:rPr lang="en-US" altLang="en-US" b="1">
                <a:latin typeface="Calisto MT" charset="0"/>
              </a:rPr>
              <a:t>			   0.81</a:t>
            </a:r>
          </a:p>
        </p:txBody>
      </p:sp>
      <p:pic>
        <p:nvPicPr>
          <p:cNvPr id="122889" name="Picture 9" descr="MCj0334794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52600"/>
            <a:ext cx="1803400" cy="182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80" name="Rectangle 4"/>
          <p:cNvSpPr>
            <a:spLocks noGrp="1" noChangeArrowheads="1"/>
          </p:cNvSpPr>
          <p:nvPr>
            <p:ph type="title"/>
          </p:nvPr>
        </p:nvSpPr>
        <p:spPr>
          <a:xfrm>
            <a:off x="685800" y="228600"/>
            <a:ext cx="7772400" cy="1143000"/>
          </a:xfrm>
        </p:spPr>
        <p:txBody>
          <a:bodyPr/>
          <a:lstStyle/>
          <a:p>
            <a:r>
              <a:rPr lang="en-US" altLang="en-US"/>
              <a:t>Erosion or Sediment Control?</a:t>
            </a:r>
          </a:p>
        </p:txBody>
      </p:sp>
      <p:sp>
        <p:nvSpPr>
          <p:cNvPr id="306181" name="Rectangle 5"/>
          <p:cNvSpPr>
            <a:spLocks noGrp="1" noChangeArrowheads="1"/>
          </p:cNvSpPr>
          <p:nvPr>
            <p:ph sz="half" idx="1"/>
          </p:nvPr>
        </p:nvSpPr>
        <p:spPr>
          <a:xfrm>
            <a:off x="685800" y="1371600"/>
            <a:ext cx="3810000" cy="4724400"/>
          </a:xfrm>
          <a:solidFill>
            <a:srgbClr val="E2E1C3"/>
          </a:solidFill>
          <a:ln w="25400">
            <a:solidFill>
              <a:srgbClr val="000000"/>
            </a:solidFill>
            <a:miter lim="800000"/>
            <a:headEnd/>
            <a:tailEnd/>
          </a:ln>
        </p:spPr>
        <p:txBody>
          <a:bodyPr/>
          <a:lstStyle/>
          <a:p>
            <a:pPr algn="ctr">
              <a:buFontTx/>
              <a:buNone/>
            </a:pPr>
            <a:r>
              <a:rPr lang="en-US" altLang="en-US" sz="3600" b="1"/>
              <a:t>Soil Erosion</a:t>
            </a:r>
          </a:p>
          <a:p>
            <a:endParaRPr lang="en-US" altLang="en-US" sz="2400"/>
          </a:p>
          <a:p>
            <a:r>
              <a:rPr lang="en-US" altLang="en-US" sz="2400"/>
              <a:t>Soil particles are detached and transported</a:t>
            </a:r>
          </a:p>
          <a:p>
            <a:r>
              <a:rPr lang="en-US" altLang="en-US" sz="2400"/>
              <a:t>Occurs on all land </a:t>
            </a:r>
          </a:p>
          <a:p>
            <a:pPr>
              <a:buFontTx/>
              <a:buNone/>
            </a:pPr>
            <a:endParaRPr lang="en-US" altLang="en-US" sz="2400"/>
          </a:p>
        </p:txBody>
      </p:sp>
      <p:sp>
        <p:nvSpPr>
          <p:cNvPr id="306182" name="Rectangle 6"/>
          <p:cNvSpPr>
            <a:spLocks noGrp="1" noChangeArrowheads="1"/>
          </p:cNvSpPr>
          <p:nvPr>
            <p:ph sz="half" idx="2"/>
          </p:nvPr>
        </p:nvSpPr>
        <p:spPr>
          <a:xfrm>
            <a:off x="4648200" y="1371600"/>
            <a:ext cx="3810000" cy="4724400"/>
          </a:xfrm>
          <a:noFill/>
          <a:ln w="25400">
            <a:solidFill>
              <a:srgbClr val="000000"/>
            </a:solidFill>
            <a:miter lim="800000"/>
            <a:headEnd/>
            <a:tailEnd/>
          </a:ln>
        </p:spPr>
        <p:txBody>
          <a:bodyPr/>
          <a:lstStyle/>
          <a:p>
            <a:pPr algn="ctr">
              <a:buFontTx/>
              <a:buNone/>
            </a:pPr>
            <a:r>
              <a:rPr lang="en-US" altLang="en-US" sz="3600" b="1"/>
              <a:t>Sedimentation</a:t>
            </a:r>
          </a:p>
          <a:p>
            <a:endParaRPr lang="en-US" altLang="en-US" sz="2400"/>
          </a:p>
          <a:p>
            <a:r>
              <a:rPr lang="en-US" altLang="en-US" sz="2400"/>
              <a:t>Deposition of eroded soil</a:t>
            </a:r>
          </a:p>
          <a:p>
            <a:r>
              <a:rPr lang="en-US" altLang="en-US" sz="2400"/>
              <a:t>Sediment is #1 non-point source pollutant in U.S</a:t>
            </a:r>
            <a:r>
              <a:rPr lang="en-US" altLang="en-US" sz="2800"/>
              <a:t>.</a:t>
            </a:r>
          </a:p>
          <a:p>
            <a:pPr>
              <a:buFontTx/>
              <a:buNone/>
            </a:pPr>
            <a:endParaRPr lang="en-US" altLang="en-US" sz="2800"/>
          </a:p>
          <a:p>
            <a:endParaRPr lang="en-US" altLang="en-US" sz="2800"/>
          </a:p>
          <a:p>
            <a:pPr>
              <a:buFontTx/>
              <a:buNone/>
            </a:pPr>
            <a:endParaRPr lang="en-US" altLang="en-US" sz="2400">
              <a:solidFill>
                <a:srgbClr val="FF0000"/>
              </a:solidFill>
            </a:endParaRPr>
          </a:p>
        </p:txBody>
      </p:sp>
      <p:pic>
        <p:nvPicPr>
          <p:cNvPr id="306183" name="Picture 7" descr="raindrop splash"/>
          <p:cNvPicPr>
            <a:picLocks noChangeAspect="1" noChangeArrowheads="1"/>
          </p:cNvPicPr>
          <p:nvPr/>
        </p:nvPicPr>
        <p:blipFill>
          <a:blip r:embed="rId3">
            <a:lum bright="36000" contrast="36000"/>
            <a:extLst>
              <a:ext uri="{28A0092B-C50C-407E-A947-70E740481C1C}">
                <a14:useLocalDpi xmlns:a14="http://schemas.microsoft.com/office/drawing/2010/main" val="0"/>
              </a:ext>
            </a:extLst>
          </a:blip>
          <a:srcRect/>
          <a:stretch>
            <a:fillRect/>
          </a:stretch>
        </p:blipFill>
        <p:spPr bwMode="auto">
          <a:xfrm>
            <a:off x="838200" y="4572000"/>
            <a:ext cx="1676400" cy="1196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6184" name="Picture 8" descr="urban soil ero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4572000"/>
            <a:ext cx="1828800" cy="1216025"/>
          </a:xfrm>
          <a:prstGeom prst="rect">
            <a:avLst/>
          </a:prstGeom>
          <a:noFill/>
          <a:extLst>
            <a:ext uri="{909E8E84-426E-40DD-AFC4-6F175D3DCCD1}">
              <a14:hiddenFill xmlns:a14="http://schemas.microsoft.com/office/drawing/2010/main">
                <a:solidFill>
                  <a:srgbClr val="FFFFFF"/>
                </a:solidFill>
              </a14:hiddenFill>
            </a:ext>
          </a:extLst>
        </p:spPr>
      </p:pic>
      <p:pic>
        <p:nvPicPr>
          <p:cNvPr id="306185" name="Picture 9" descr="urban sedimentation2"/>
          <p:cNvPicPr>
            <a:picLocks noChangeAspect="1" noChangeArrowheads="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5715000" y="4606925"/>
            <a:ext cx="1905000" cy="1174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371600" y="30480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3600" b="0"/>
              <a:t>Optimum Planting Dates for </a:t>
            </a:r>
            <a:br>
              <a:rPr lang="en-US" altLang="en-US" sz="3600" b="0"/>
            </a:br>
            <a:r>
              <a:rPr lang="en-US" altLang="en-US" sz="3600" b="0"/>
              <a:t>Warm Season Plants</a:t>
            </a:r>
            <a:endParaRPr lang="en-US" altLang="en-US" sz="3600"/>
          </a:p>
        </p:txBody>
      </p:sp>
      <p:sp>
        <p:nvSpPr>
          <p:cNvPr id="73731" name="Rectangle 3"/>
          <p:cNvSpPr>
            <a:spLocks noGrp="1" noChangeArrowheads="1"/>
          </p:cNvSpPr>
          <p:nvPr>
            <p:ph type="body" idx="1"/>
          </p:nvPr>
        </p:nvSpPr>
        <p:spPr>
          <a:xfrm>
            <a:off x="152400" y="1828800"/>
            <a:ext cx="89916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buFontTx/>
              <a:buNone/>
            </a:pPr>
            <a:r>
              <a:rPr lang="en-US" altLang="en-US"/>
              <a:t>Plant common bermuda and weeping lovegrass in the </a:t>
            </a:r>
            <a:r>
              <a:rPr lang="en-US" altLang="en-US" u="sng"/>
              <a:t>early spring</a:t>
            </a:r>
            <a:r>
              <a:rPr lang="en-US" altLang="en-US"/>
              <a:t>:</a:t>
            </a:r>
          </a:p>
          <a:p>
            <a:pPr algn="ctr">
              <a:buFontTx/>
              <a:buNone/>
            </a:pPr>
            <a:r>
              <a:rPr lang="en-US" altLang="en-US" b="1"/>
              <a:t>April 1 - May 15</a:t>
            </a:r>
          </a:p>
          <a:p>
            <a:pPr>
              <a:buFontTx/>
              <a:buNone/>
            </a:pPr>
            <a:endParaRPr lang="en-US" altLang="en-US" b="1"/>
          </a:p>
          <a:p>
            <a:pPr>
              <a:buFontTx/>
              <a:buNone/>
            </a:pPr>
            <a:r>
              <a:rPr lang="en-US" altLang="en-US">
                <a:solidFill>
                  <a:srgbClr val="829848"/>
                </a:solidFill>
              </a:rPr>
              <a:t>This permits germination, plant growth, and root</a:t>
            </a:r>
          </a:p>
          <a:p>
            <a:pPr>
              <a:buFontTx/>
              <a:buNone/>
            </a:pPr>
            <a:r>
              <a:rPr lang="en-US" altLang="en-US">
                <a:solidFill>
                  <a:srgbClr val="829848"/>
                </a:solidFill>
              </a:rPr>
              <a:t>development prior to the hot and dry summer.</a:t>
            </a:r>
          </a:p>
          <a:p>
            <a:pPr algn="ctr">
              <a:buFontTx/>
              <a:buNone/>
            </a:pPr>
            <a:endParaRPr lang="en-US" altLang="en-US" b="1">
              <a:solidFill>
                <a:srgbClr val="829848"/>
              </a:solidFill>
              <a:latin typeface="Calisto MT" charset="0"/>
            </a:endParaRPr>
          </a:p>
          <a:p>
            <a:pPr>
              <a:buFontTx/>
              <a:buNone/>
            </a:pPr>
            <a:endParaRPr lang="en-US" altLang="en-US">
              <a:solidFill>
                <a:srgbClr val="FFFF00"/>
              </a:solidFill>
            </a:endParaRPr>
          </a:p>
        </p:txBody>
      </p:sp>
      <p:pic>
        <p:nvPicPr>
          <p:cNvPr id="73734" name="Picture 6" descr="j02504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1311275" cy="1590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026"/>
          <p:cNvSpPr>
            <a:spLocks noGrp="1" noChangeArrowheads="1"/>
          </p:cNvSpPr>
          <p:nvPr>
            <p:ph type="title"/>
          </p:nvPr>
        </p:nvSpPr>
        <p:spPr>
          <a:xfrm>
            <a:off x="304800" y="304800"/>
            <a:ext cx="85344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4000"/>
              <a:t>Optimum Planting Dates for </a:t>
            </a:r>
            <a:br>
              <a:rPr lang="en-US" altLang="en-US" sz="4000"/>
            </a:br>
            <a:r>
              <a:rPr lang="en-US" altLang="en-US" sz="4000"/>
              <a:t>Cool Season Plants</a:t>
            </a:r>
          </a:p>
        </p:txBody>
      </p:sp>
      <p:sp>
        <p:nvSpPr>
          <p:cNvPr id="128003" name="Rectangle 1027"/>
          <p:cNvSpPr>
            <a:spLocks noGrp="1" noChangeArrowheads="1"/>
          </p:cNvSpPr>
          <p:nvPr>
            <p:ph type="body" idx="1"/>
          </p:nvPr>
        </p:nvSpPr>
        <p:spPr>
          <a:xfrm>
            <a:off x="0" y="1981200"/>
            <a:ext cx="89916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lgn="ctr">
              <a:buFontTx/>
              <a:buNone/>
            </a:pPr>
            <a:r>
              <a:rPr lang="en-US" altLang="en-US"/>
              <a:t>Plant rye, ryegrass, and tall fescue in </a:t>
            </a:r>
            <a:r>
              <a:rPr lang="en-US" altLang="en-US" u="sng"/>
              <a:t>early fall</a:t>
            </a:r>
            <a:r>
              <a:rPr lang="en-US" altLang="en-US"/>
              <a:t>:</a:t>
            </a:r>
          </a:p>
          <a:p>
            <a:pPr algn="ctr">
              <a:buFontTx/>
              <a:buNone/>
            </a:pPr>
            <a:r>
              <a:rPr lang="en-US" altLang="en-US" b="1"/>
              <a:t>September 1 - October 15 </a:t>
            </a:r>
            <a:endParaRPr lang="en-US" altLang="en-US"/>
          </a:p>
          <a:p>
            <a:pPr>
              <a:buFontTx/>
              <a:buNone/>
            </a:pPr>
            <a:endParaRPr lang="en-US" altLang="en-US" b="1">
              <a:solidFill>
                <a:schemeClr val="bg1"/>
              </a:solidFill>
            </a:endParaRPr>
          </a:p>
          <a:p>
            <a:pPr>
              <a:buFontTx/>
              <a:buNone/>
            </a:pPr>
            <a:r>
              <a:rPr lang="en-US" altLang="en-US" sz="2800">
                <a:solidFill>
                  <a:srgbClr val="829848"/>
                </a:solidFill>
              </a:rPr>
              <a:t>This permits germination, plant growth,</a:t>
            </a:r>
          </a:p>
          <a:p>
            <a:pPr>
              <a:buFontTx/>
              <a:buNone/>
            </a:pPr>
            <a:r>
              <a:rPr lang="en-US" altLang="en-US" sz="2800">
                <a:solidFill>
                  <a:srgbClr val="829848"/>
                </a:solidFill>
              </a:rPr>
              <a:t>and root development prior to the </a:t>
            </a:r>
          </a:p>
          <a:p>
            <a:pPr>
              <a:buFontTx/>
              <a:buNone/>
            </a:pPr>
            <a:r>
              <a:rPr lang="en-US" altLang="en-US" sz="2800">
                <a:solidFill>
                  <a:srgbClr val="829848"/>
                </a:solidFill>
              </a:rPr>
              <a:t>winter cold and spring drought.</a:t>
            </a:r>
          </a:p>
          <a:p>
            <a:pPr>
              <a:buFontTx/>
              <a:buNone/>
            </a:pPr>
            <a:endParaRPr lang="en-US" altLang="en-US" b="1">
              <a:solidFill>
                <a:srgbClr val="829848"/>
              </a:solidFill>
            </a:endParaRPr>
          </a:p>
          <a:p>
            <a:pPr>
              <a:buFontTx/>
              <a:buNone/>
            </a:pPr>
            <a:endParaRPr lang="en-US" altLang="en-US">
              <a:solidFill>
                <a:srgbClr val="FFFF00"/>
              </a:solidFill>
            </a:endParaRPr>
          </a:p>
        </p:txBody>
      </p:sp>
      <p:pic>
        <p:nvPicPr>
          <p:cNvPr id="128004" name="Picture 1028" descr="rye planted October and Novem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276600"/>
            <a:ext cx="2738438" cy="2819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a:xfrm>
            <a:off x="685800" y="304800"/>
            <a:ext cx="7772400" cy="1143000"/>
          </a:xfrm>
          <a:ln/>
        </p:spPr>
        <p:txBody>
          <a:bodyPr/>
          <a:lstStyle/>
          <a:p>
            <a:r>
              <a:rPr lang="en-US" altLang="en-US" sz="3600" b="0"/>
              <a:t/>
            </a:r>
            <a:br>
              <a:rPr lang="en-US" altLang="en-US" sz="3600" b="0"/>
            </a:br>
            <a:r>
              <a:rPr lang="en-US" altLang="en-US" sz="4000"/>
              <a:t>Some plants develop slowly and</a:t>
            </a:r>
            <a:br>
              <a:rPr lang="en-US" altLang="en-US" sz="4000"/>
            </a:br>
            <a:r>
              <a:rPr lang="en-US" altLang="en-US" sz="4000"/>
              <a:t> companion plants are needed</a:t>
            </a:r>
            <a:br>
              <a:rPr lang="en-US" altLang="en-US" sz="4000"/>
            </a:br>
            <a:endParaRPr lang="en-US" altLang="en-US" sz="4000"/>
          </a:p>
        </p:txBody>
      </p:sp>
      <p:pic>
        <p:nvPicPr>
          <p:cNvPr id="361475" name="Picture 3" descr="124_24"/>
          <p:cNvPicPr>
            <a:picLocks noChangeAspect="1" noChangeArrowheads="1"/>
          </p:cNvPicPr>
          <p:nvPr/>
        </p:nvPicPr>
        <p:blipFill>
          <a:blip r:embed="rId3">
            <a:lum bright="6000" contrast="42000"/>
            <a:extLst>
              <a:ext uri="{28A0092B-C50C-407E-A947-70E740481C1C}">
                <a14:useLocalDpi xmlns:a14="http://schemas.microsoft.com/office/drawing/2010/main" val="0"/>
              </a:ext>
            </a:extLst>
          </a:blip>
          <a:srcRect/>
          <a:stretch>
            <a:fillRect/>
          </a:stretch>
        </p:blipFill>
        <p:spPr bwMode="auto">
          <a:xfrm>
            <a:off x="609600" y="1828800"/>
            <a:ext cx="3657600" cy="24368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1476" name="Picture 4" descr="206_6"/>
          <p:cNvPicPr>
            <a:picLocks noChangeAspect="1" noChangeArrowheads="1"/>
          </p:cNvPicPr>
          <p:nvPr/>
        </p:nvPicPr>
        <p:blipFill>
          <a:blip r:embed="rId4">
            <a:lum bright="30000" contrast="42000"/>
            <a:extLst>
              <a:ext uri="{28A0092B-C50C-407E-A947-70E740481C1C}">
                <a14:useLocalDpi xmlns:a14="http://schemas.microsoft.com/office/drawing/2010/main" val="0"/>
              </a:ext>
            </a:extLst>
          </a:blip>
          <a:srcRect/>
          <a:stretch>
            <a:fillRect/>
          </a:stretch>
        </p:blipFill>
        <p:spPr bwMode="auto">
          <a:xfrm>
            <a:off x="4495800" y="2971800"/>
            <a:ext cx="4038600" cy="2689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61477" name="Text Box 5"/>
          <p:cNvSpPr txBox="1">
            <a:spLocks noChangeArrowheads="1"/>
          </p:cNvSpPr>
          <p:nvPr/>
        </p:nvSpPr>
        <p:spPr bwMode="auto">
          <a:xfrm>
            <a:off x="609600" y="4265613"/>
            <a:ext cx="3657600" cy="701675"/>
          </a:xfrm>
          <a:prstGeom prst="rect">
            <a:avLst/>
          </a:prstGeom>
          <a:noFill/>
          <a:ln>
            <a:noFill/>
          </a:ln>
          <a:effectLst/>
          <a:extLst>
            <a:ext uri="{909E8E84-426E-40DD-AFC4-6F175D3DCCD1}">
              <a14:hiddenFill xmlns:a14="http://schemas.microsoft.com/office/drawing/2010/main">
                <a:solidFill>
                  <a:srgbClr val="82984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00000"/>
              </a:lnSpc>
              <a:spcBef>
                <a:spcPct val="0"/>
              </a:spcBef>
            </a:pPr>
            <a:r>
              <a:rPr lang="en-US" altLang="en-US" sz="2000" b="1"/>
              <a:t>Sericea lespedeza emerging</a:t>
            </a:r>
          </a:p>
          <a:p>
            <a:pPr>
              <a:lnSpc>
                <a:spcPct val="100000"/>
              </a:lnSpc>
              <a:spcBef>
                <a:spcPct val="0"/>
              </a:spcBef>
            </a:pPr>
            <a:r>
              <a:rPr lang="en-US" altLang="en-US" sz="2000" b="1"/>
              <a:t>in weeping lovegrass</a:t>
            </a:r>
            <a:endParaRPr lang="en-US" altLang="en-US" sz="2000"/>
          </a:p>
        </p:txBody>
      </p:sp>
      <p:sp>
        <p:nvSpPr>
          <p:cNvPr id="361478" name="Text Box 6"/>
          <p:cNvSpPr txBox="1">
            <a:spLocks noChangeArrowheads="1"/>
          </p:cNvSpPr>
          <p:nvPr/>
        </p:nvSpPr>
        <p:spPr bwMode="auto">
          <a:xfrm>
            <a:off x="4195763" y="5638800"/>
            <a:ext cx="494823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00000"/>
              </a:lnSpc>
              <a:spcBef>
                <a:spcPct val="0"/>
              </a:spcBef>
            </a:pPr>
            <a:r>
              <a:rPr lang="en-US" altLang="en-US" sz="2400" b="1"/>
              <a:t>Sericea lespedeza 2-3 years later</a:t>
            </a:r>
            <a:endParaRPr lang="en-US" altLang="en-US" sz="2400"/>
          </a:p>
        </p:txBody>
      </p:sp>
      <p:sp>
        <p:nvSpPr>
          <p:cNvPr id="361479" name="Text Box 7"/>
          <p:cNvSpPr txBox="1">
            <a:spLocks noChangeArrowheads="1"/>
          </p:cNvSpPr>
          <p:nvPr/>
        </p:nvSpPr>
        <p:spPr bwMode="auto">
          <a:xfrm>
            <a:off x="304800" y="6096000"/>
            <a:ext cx="6911975"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20000"/>
              </a:spcBef>
            </a:pPr>
            <a:r>
              <a:rPr lang="en-US" altLang="en-US">
                <a:solidFill>
                  <a:srgbClr val="86403B"/>
                </a:solidFill>
                <a:latin typeface="Arial" charset="0"/>
              </a:rPr>
              <a:t>Other examples are bahia grass and crown vetch</a:t>
            </a:r>
            <a:r>
              <a:rPr lang="en-US" altLang="en-US">
                <a:solidFill>
                  <a:srgbClr val="86403B"/>
                </a:solidFill>
                <a:latin typeface="Calisto MT" charset="0"/>
              </a:rPr>
              <a:t>.</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a:xfrm>
            <a:off x="228600" y="152400"/>
            <a:ext cx="89154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3600" b="0"/>
              <a:t>Limit Seeding Rates of Companion Plants</a:t>
            </a:r>
          </a:p>
        </p:txBody>
      </p:sp>
      <p:sp>
        <p:nvSpPr>
          <p:cNvPr id="362499" name="Rectangle 3"/>
          <p:cNvSpPr>
            <a:spLocks noGrp="1" noChangeArrowheads="1"/>
          </p:cNvSpPr>
          <p:nvPr>
            <p:ph type="body" idx="1"/>
          </p:nvPr>
        </p:nvSpPr>
        <p:spPr>
          <a:xfrm>
            <a:off x="381000" y="1295400"/>
            <a:ext cx="83058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a:latin typeface="Calisto MT" charset="0"/>
              </a:rPr>
              <a:t>Annuals are more vigorous and grow faster</a:t>
            </a:r>
          </a:p>
          <a:p>
            <a:r>
              <a:rPr lang="en-US" altLang="en-US">
                <a:latin typeface="Calisto MT" charset="0"/>
              </a:rPr>
              <a:t>Compete for nutrients, moisture and space</a:t>
            </a:r>
          </a:p>
          <a:p>
            <a:pPr>
              <a:buFontTx/>
              <a:buNone/>
            </a:pPr>
            <a:endParaRPr lang="en-US" altLang="en-US">
              <a:latin typeface="Calisto MT" charset="0"/>
            </a:endParaRPr>
          </a:p>
        </p:txBody>
      </p:sp>
      <p:pic>
        <p:nvPicPr>
          <p:cNvPr id="362500" name="Picture 4" descr="too much companion c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438400"/>
            <a:ext cx="4876800" cy="42370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a:xfrm>
            <a:off x="685800" y="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4000"/>
              <a:t>Cool Season Companion Plants</a:t>
            </a:r>
          </a:p>
        </p:txBody>
      </p:sp>
      <p:sp>
        <p:nvSpPr>
          <p:cNvPr id="360451" name="Rectangle 3"/>
          <p:cNvSpPr>
            <a:spLocks noGrp="1" noChangeArrowheads="1"/>
          </p:cNvSpPr>
          <p:nvPr>
            <p:ph type="body" idx="1"/>
          </p:nvPr>
        </p:nvSpPr>
        <p:spPr>
          <a:xfrm>
            <a:off x="304800" y="1447800"/>
            <a:ext cx="5715000" cy="1828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buFontTx/>
              <a:buNone/>
            </a:pPr>
            <a:r>
              <a:rPr lang="en-US" altLang="en-US" b="1" u="sng">
                <a:solidFill>
                  <a:srgbClr val="829848"/>
                </a:solidFill>
              </a:rPr>
              <a:t>Rye</a:t>
            </a:r>
            <a:r>
              <a:rPr lang="en-US" altLang="en-US">
                <a:solidFill>
                  <a:srgbClr val="FFFF00"/>
                </a:solidFill>
              </a:rPr>
              <a:t> </a:t>
            </a:r>
            <a:r>
              <a:rPr lang="en-US" altLang="en-US"/>
              <a:t>is the best winter annual. </a:t>
            </a:r>
          </a:p>
          <a:p>
            <a:pPr>
              <a:buFontTx/>
              <a:buNone/>
            </a:pPr>
            <a:r>
              <a:rPr lang="en-US" altLang="en-US"/>
              <a:t>It grows best on cold, acidic soils.</a:t>
            </a:r>
          </a:p>
          <a:p>
            <a:pPr>
              <a:buFontTx/>
              <a:buNone/>
            </a:pPr>
            <a:r>
              <a:rPr lang="en-US" altLang="en-US"/>
              <a:t>Use ½ BU/AC (28 LB).</a:t>
            </a:r>
            <a:r>
              <a:rPr lang="en-US" altLang="en-US">
                <a:solidFill>
                  <a:srgbClr val="FFFF00"/>
                </a:solidFill>
              </a:rPr>
              <a:t> </a:t>
            </a:r>
          </a:p>
          <a:p>
            <a:pPr>
              <a:buFontTx/>
              <a:buNone/>
            </a:pPr>
            <a:endParaRPr lang="en-US" altLang="en-US" b="1" u="sng">
              <a:solidFill>
                <a:srgbClr val="FFFF00"/>
              </a:solidFill>
            </a:endParaRPr>
          </a:p>
        </p:txBody>
      </p:sp>
      <p:pic>
        <p:nvPicPr>
          <p:cNvPr id="360452" name="Picture 4" descr="Too Much Ryegrass 6 1 01"/>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953000" y="4419600"/>
            <a:ext cx="3657600" cy="21097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0453" name="Picture 5" descr="218_18"/>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a:stretch>
            <a:fillRect/>
          </a:stretch>
        </p:blipFill>
        <p:spPr bwMode="auto">
          <a:xfrm>
            <a:off x="6172200" y="990600"/>
            <a:ext cx="2101850" cy="3200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60454" name="Text Box 6"/>
          <p:cNvSpPr txBox="1">
            <a:spLocks noChangeArrowheads="1"/>
          </p:cNvSpPr>
          <p:nvPr/>
        </p:nvSpPr>
        <p:spPr bwMode="auto">
          <a:xfrm>
            <a:off x="1066800" y="4640263"/>
            <a:ext cx="2492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00000"/>
              </a:lnSpc>
              <a:spcBef>
                <a:spcPct val="50000"/>
              </a:spcBef>
            </a:pPr>
            <a:endParaRPr lang="en-US" altLang="en-US" sz="2400">
              <a:solidFill>
                <a:schemeClr val="tx1"/>
              </a:solidFill>
            </a:endParaRPr>
          </a:p>
        </p:txBody>
      </p:sp>
      <p:sp>
        <p:nvSpPr>
          <p:cNvPr id="360455" name="Rectangle 7"/>
          <p:cNvSpPr>
            <a:spLocks noChangeArrowheads="1"/>
          </p:cNvSpPr>
          <p:nvPr/>
        </p:nvSpPr>
        <p:spPr bwMode="auto">
          <a:xfrm>
            <a:off x="152400" y="4343400"/>
            <a:ext cx="47244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00000"/>
              </a:lnSpc>
              <a:spcBef>
                <a:spcPct val="0"/>
              </a:spcBef>
            </a:pPr>
            <a:r>
              <a:rPr lang="en-US" altLang="en-US" b="1" u="sng">
                <a:solidFill>
                  <a:srgbClr val="829848"/>
                </a:solidFill>
              </a:rPr>
              <a:t>Do not use ryegrass</a:t>
            </a:r>
            <a:r>
              <a:rPr lang="en-US" altLang="en-US">
                <a:solidFill>
                  <a:srgbClr val="829848"/>
                </a:solidFill>
              </a:rPr>
              <a:t> </a:t>
            </a:r>
            <a:r>
              <a:rPr lang="en-US" altLang="en-US"/>
              <a:t>in seeding mixtures. It is too competitive.</a:t>
            </a:r>
            <a:endParaRPr lang="en-US" altLang="en-US">
              <a:solidFill>
                <a:schemeClr val="tx1"/>
              </a:solidFill>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228600" y="228600"/>
            <a:ext cx="8610600" cy="1143000"/>
          </a:xfrm>
        </p:spPr>
        <p:txBody>
          <a:bodyPr/>
          <a:lstStyle/>
          <a:p>
            <a:r>
              <a:rPr lang="en-US" altLang="en-US" sz="4000"/>
              <a:t>Seed inoculation is needed for legumes</a:t>
            </a:r>
          </a:p>
        </p:txBody>
      </p:sp>
      <p:pic>
        <p:nvPicPr>
          <p:cNvPr id="140294" name="Picture 6" descr="legumes and N fix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838200"/>
            <a:ext cx="2836863" cy="4191000"/>
          </a:xfrm>
          <a:prstGeom prst="rect">
            <a:avLst/>
          </a:prstGeom>
          <a:noFill/>
          <a:ln w="25400">
            <a:solidFill>
              <a:srgbClr val="996600"/>
            </a:solidFill>
            <a:miter lim="800000"/>
            <a:headEnd/>
            <a:tailEnd/>
          </a:ln>
          <a:extLst>
            <a:ext uri="{909E8E84-426E-40DD-AFC4-6F175D3DCCD1}">
              <a14:hiddenFill xmlns:a14="http://schemas.microsoft.com/office/drawing/2010/main">
                <a:solidFill>
                  <a:srgbClr val="FFFFFF"/>
                </a:solidFill>
              </a14:hiddenFill>
            </a:ext>
          </a:extLst>
        </p:spPr>
      </p:pic>
      <p:pic>
        <p:nvPicPr>
          <p:cNvPr id="140295" name="Picture 7" descr="peanut roo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447800"/>
            <a:ext cx="5410200" cy="4691063"/>
          </a:xfrm>
          <a:prstGeom prst="rect">
            <a:avLst/>
          </a:prstGeom>
          <a:noFill/>
          <a:extLst>
            <a:ext uri="{909E8E84-426E-40DD-AFC4-6F175D3DCCD1}">
              <a14:hiddenFill xmlns:a14="http://schemas.microsoft.com/office/drawing/2010/main">
                <a:solidFill>
                  <a:srgbClr val="FFFFFF"/>
                </a:solidFill>
              </a14:hiddenFill>
            </a:ext>
          </a:extLst>
        </p:spPr>
      </p:pic>
      <p:sp>
        <p:nvSpPr>
          <p:cNvPr id="140296" name="Text Box 8"/>
          <p:cNvSpPr txBox="1">
            <a:spLocks noChangeArrowheads="1"/>
          </p:cNvSpPr>
          <p:nvPr/>
        </p:nvSpPr>
        <p:spPr bwMode="auto">
          <a:xfrm>
            <a:off x="5029200" y="5335588"/>
            <a:ext cx="2225675" cy="1200150"/>
          </a:xfrm>
          <a:prstGeom prst="rect">
            <a:avLst/>
          </a:prstGeom>
          <a:solidFill>
            <a:srgbClr val="E2E1C3"/>
          </a:solidFill>
          <a:ln w="12700">
            <a:solidFill>
              <a:srgbClr val="9966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00000"/>
              </a:lnSpc>
              <a:spcBef>
                <a:spcPct val="0"/>
              </a:spcBef>
            </a:pPr>
            <a:r>
              <a:rPr lang="en-US" altLang="en-US" sz="2400">
                <a:latin typeface="Calisto MT" charset="0"/>
              </a:rPr>
              <a:t>Nodules of</a:t>
            </a:r>
          </a:p>
          <a:p>
            <a:pPr>
              <a:lnSpc>
                <a:spcPct val="100000"/>
              </a:lnSpc>
              <a:spcBef>
                <a:spcPct val="0"/>
              </a:spcBef>
            </a:pPr>
            <a:r>
              <a:rPr lang="en-US" altLang="en-US" sz="2400">
                <a:latin typeface="Calisto MT" charset="0"/>
              </a:rPr>
              <a:t>nitrogen fixing</a:t>
            </a:r>
          </a:p>
          <a:p>
            <a:pPr>
              <a:lnSpc>
                <a:spcPct val="100000"/>
              </a:lnSpc>
              <a:spcBef>
                <a:spcPct val="0"/>
              </a:spcBef>
            </a:pPr>
            <a:r>
              <a:rPr lang="en-US" altLang="en-US" sz="2400">
                <a:latin typeface="Calisto MT" charset="0"/>
              </a:rPr>
              <a:t>bacteria on roots</a:t>
            </a:r>
          </a:p>
        </p:txBody>
      </p:sp>
      <p:sp>
        <p:nvSpPr>
          <p:cNvPr id="140297" name="Line 9"/>
          <p:cNvSpPr>
            <a:spLocks noChangeShapeType="1"/>
          </p:cNvSpPr>
          <p:nvPr/>
        </p:nvSpPr>
        <p:spPr bwMode="auto">
          <a:xfrm flipV="1">
            <a:off x="7086600" y="4495800"/>
            <a:ext cx="304800" cy="9906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endParaRPr lang="en-US"/>
          </a:p>
        </p:txBody>
      </p:sp>
      <p:sp>
        <p:nvSpPr>
          <p:cNvPr id="140298" name="Line 10"/>
          <p:cNvSpPr>
            <a:spLocks noChangeShapeType="1"/>
          </p:cNvSpPr>
          <p:nvPr/>
        </p:nvSpPr>
        <p:spPr bwMode="auto">
          <a:xfrm flipH="1">
            <a:off x="3886200" y="5562600"/>
            <a:ext cx="1219200" cy="2286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endParaRPr lang="en-US"/>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304800" y="228600"/>
            <a:ext cx="8610600" cy="1143000"/>
          </a:xfrm>
        </p:spPr>
        <p:txBody>
          <a:bodyPr/>
          <a:lstStyle/>
          <a:p>
            <a:r>
              <a:rPr lang="en-US" altLang="en-US"/>
              <a:t>Hydroseeded Areas - not mulched</a:t>
            </a:r>
          </a:p>
        </p:txBody>
      </p:sp>
      <p:pic>
        <p:nvPicPr>
          <p:cNvPr id="145413" name="Picture 5" descr="hydroseeded 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2600"/>
            <a:ext cx="5181600" cy="2695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5414" name="Picture 6" descr="hydroseeded 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752600"/>
            <a:ext cx="3395663" cy="27066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5415" name="Text Box 7"/>
          <p:cNvSpPr txBox="1">
            <a:spLocks noChangeArrowheads="1"/>
          </p:cNvSpPr>
          <p:nvPr/>
        </p:nvSpPr>
        <p:spPr bwMode="auto">
          <a:xfrm>
            <a:off x="304800" y="4343400"/>
            <a:ext cx="15176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20000"/>
              </a:spcBef>
            </a:pPr>
            <a:r>
              <a:rPr lang="en-US" altLang="en-US">
                <a:solidFill>
                  <a:srgbClr val="86403B"/>
                </a:solidFill>
                <a:latin typeface="Calisto MT" charset="0"/>
              </a:rPr>
              <a:t>Ft. Stewart</a:t>
            </a:r>
          </a:p>
        </p:txBody>
      </p:sp>
      <p:sp>
        <p:nvSpPr>
          <p:cNvPr id="145416" name="Text Box 8"/>
          <p:cNvSpPr txBox="1">
            <a:spLocks noChangeArrowheads="1"/>
          </p:cNvSpPr>
          <p:nvPr/>
        </p:nvSpPr>
        <p:spPr bwMode="auto">
          <a:xfrm>
            <a:off x="7620000" y="4419600"/>
            <a:ext cx="1298575"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20000"/>
              </a:spcBef>
            </a:pPr>
            <a:r>
              <a:rPr lang="en-US" altLang="en-US">
                <a:solidFill>
                  <a:srgbClr val="86403B"/>
                </a:solidFill>
                <a:latin typeface="Calisto MT" charset="0"/>
              </a:rPr>
              <a:t>S. Fulton</a:t>
            </a:r>
            <a:endParaRPr lang="en-US" altLang="en-US" sz="2800">
              <a:solidFill>
                <a:srgbClr val="86403B"/>
              </a:solidFill>
              <a:latin typeface="Calisto MT" charset="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4800"/>
              <a:t>Mulch is very important!</a:t>
            </a:r>
          </a:p>
        </p:txBody>
      </p:sp>
      <p:sp>
        <p:nvSpPr>
          <p:cNvPr id="319491" name="Rectangle 3"/>
          <p:cNvSpPr>
            <a:spLocks noGrp="1" noChangeArrowheads="1"/>
          </p:cNvSpPr>
          <p:nvPr>
            <p:ph type="body" idx="1"/>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buFontTx/>
              <a:buNone/>
            </a:pPr>
            <a:r>
              <a:rPr lang="en-US" altLang="en-US" sz="4000" b="1"/>
              <a:t>Dry straw  -  2 T/A</a:t>
            </a:r>
            <a:r>
              <a:rPr lang="en-US" altLang="en-US" b="1"/>
              <a:t> </a:t>
            </a:r>
          </a:p>
          <a:p>
            <a:pPr>
              <a:buFontTx/>
              <a:buNone/>
            </a:pPr>
            <a:r>
              <a:rPr lang="en-US" altLang="en-US">
                <a:solidFill>
                  <a:srgbClr val="829848"/>
                </a:solidFill>
              </a:rPr>
              <a:t>			or</a:t>
            </a:r>
          </a:p>
          <a:p>
            <a:pPr>
              <a:buFontTx/>
              <a:buNone/>
            </a:pPr>
            <a:r>
              <a:rPr lang="en-US" altLang="en-US" sz="4000" b="1"/>
              <a:t>Dry hay  -  2 ½ T/A</a:t>
            </a:r>
          </a:p>
          <a:p>
            <a:pPr algn="ctr">
              <a:buFontTx/>
              <a:buNone/>
            </a:pPr>
            <a:endParaRPr lang="en-US" altLang="en-US" sz="4000" b="1"/>
          </a:p>
          <a:p>
            <a:pPr>
              <a:buFontTx/>
              <a:buNone/>
            </a:pPr>
            <a:r>
              <a:rPr lang="en-US" altLang="en-US" sz="2800" b="1"/>
              <a:t>This will cover about 75% of the soil surface</a:t>
            </a:r>
          </a:p>
          <a:p>
            <a:pPr algn="ctr">
              <a:buFontTx/>
              <a:buNone/>
            </a:pPr>
            <a:endParaRPr lang="en-US" altLang="en-US" b="1"/>
          </a:p>
        </p:txBody>
      </p:sp>
      <p:pic>
        <p:nvPicPr>
          <p:cNvPr id="319494" name="Picture 6" descr="mulch appl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981200"/>
            <a:ext cx="3409950" cy="2047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a:xfrm>
            <a:off x="685800" y="76200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4000"/>
              <a:t>Anchoring Straw and Hay Mulch</a:t>
            </a:r>
            <a:r>
              <a:rPr lang="en-US" altLang="en-US" sz="4000" b="0">
                <a:latin typeface="Comic Sans MS" charset="0"/>
              </a:rPr>
              <a:t> </a:t>
            </a:r>
            <a:br>
              <a:rPr lang="en-US" altLang="en-US" sz="4000" b="0">
                <a:latin typeface="Comic Sans MS" charset="0"/>
              </a:rPr>
            </a:br>
            <a:endParaRPr lang="en-US" altLang="en-US" sz="4000" b="0">
              <a:latin typeface="Comic Sans MS" charset="0"/>
            </a:endParaRPr>
          </a:p>
        </p:txBody>
      </p:sp>
      <p:sp>
        <p:nvSpPr>
          <p:cNvPr id="320515" name="Rectangle 3"/>
          <p:cNvSpPr>
            <a:spLocks noGrp="1" noChangeArrowheads="1"/>
          </p:cNvSpPr>
          <p:nvPr>
            <p:ph type="body" idx="1"/>
          </p:nvPr>
        </p:nvSpPr>
        <p:spPr>
          <a:xfrm>
            <a:off x="228600" y="1676400"/>
            <a:ext cx="77724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buFontTx/>
              <a:buNone/>
            </a:pPr>
            <a:endParaRPr lang="en-US" altLang="en-US"/>
          </a:p>
          <a:p>
            <a:pPr algn="ctr">
              <a:buFontTx/>
              <a:buNone/>
            </a:pPr>
            <a:endParaRPr lang="en-US" altLang="en-US"/>
          </a:p>
          <a:p>
            <a:pPr>
              <a:buFontTx/>
              <a:buNone/>
            </a:pPr>
            <a:r>
              <a:rPr lang="en-US" altLang="en-US" b="1"/>
              <a:t>1.  Mulch crimper</a:t>
            </a:r>
          </a:p>
          <a:p>
            <a:pPr>
              <a:buFontTx/>
              <a:buNone/>
            </a:pPr>
            <a:r>
              <a:rPr lang="en-US" altLang="en-US" b="1"/>
              <a:t>2.  Asphalt emulsion</a:t>
            </a:r>
          </a:p>
          <a:p>
            <a:pPr>
              <a:buFontTx/>
              <a:buNone/>
            </a:pPr>
            <a:r>
              <a:rPr lang="en-US" altLang="en-US" b="1"/>
              <a:t>3.  Tackifiers</a:t>
            </a:r>
          </a:p>
          <a:p>
            <a:pPr>
              <a:buFontTx/>
              <a:buNone/>
            </a:pPr>
            <a:r>
              <a:rPr lang="en-US" altLang="en-US" b="1"/>
              <a:t>4.  Netting or mesh</a:t>
            </a:r>
            <a:r>
              <a:rPr lang="en-US" altLang="en-US" b="1">
                <a:solidFill>
                  <a:srgbClr val="FFFF00"/>
                </a:solidFill>
              </a:rPr>
              <a:t> </a:t>
            </a:r>
          </a:p>
          <a:p>
            <a:pPr>
              <a:buFontTx/>
              <a:buNone/>
            </a:pPr>
            <a:endParaRPr lang="en-US" altLang="en-US" b="1">
              <a:solidFill>
                <a:srgbClr val="FFFF00"/>
              </a:solidFill>
            </a:endParaRPr>
          </a:p>
        </p:txBody>
      </p:sp>
      <p:pic>
        <p:nvPicPr>
          <p:cNvPr id="320516" name="Picture 4" descr="117_17"/>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4800600" y="1905000"/>
            <a:ext cx="3276600" cy="218281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0517" name="Line 5"/>
          <p:cNvSpPr>
            <a:spLocks noChangeShapeType="1"/>
          </p:cNvSpPr>
          <p:nvPr/>
        </p:nvSpPr>
        <p:spPr bwMode="auto">
          <a:xfrm>
            <a:off x="3733800" y="3200400"/>
            <a:ext cx="762000" cy="0"/>
          </a:xfrm>
          <a:prstGeom prst="line">
            <a:avLst/>
          </a:prstGeom>
          <a:noFill/>
          <a:ln w="25400">
            <a:solidFill>
              <a:srgbClr val="86403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320518" name="Picture 6" descr="116_16"/>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5257800" y="4267200"/>
            <a:ext cx="3505200" cy="233521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0519" name="Line 7"/>
          <p:cNvSpPr>
            <a:spLocks noChangeShapeType="1"/>
          </p:cNvSpPr>
          <p:nvPr/>
        </p:nvSpPr>
        <p:spPr bwMode="auto">
          <a:xfrm>
            <a:off x="4038600" y="4876800"/>
            <a:ext cx="838200" cy="0"/>
          </a:xfrm>
          <a:prstGeom prst="line">
            <a:avLst/>
          </a:prstGeom>
          <a:noFill/>
          <a:ln w="25400">
            <a:solidFill>
              <a:srgbClr val="86403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Text Box 2"/>
          <p:cNvSpPr txBox="1">
            <a:spLocks noChangeArrowheads="1"/>
          </p:cNvSpPr>
          <p:nvPr/>
        </p:nvSpPr>
        <p:spPr bwMode="auto">
          <a:xfrm>
            <a:off x="2438400" y="304800"/>
            <a:ext cx="650716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100000"/>
              </a:lnSpc>
              <a:spcBef>
                <a:spcPct val="0"/>
              </a:spcBef>
            </a:pPr>
            <a:r>
              <a:rPr lang="en-US" altLang="en-US" sz="4000" b="1">
                <a:solidFill>
                  <a:srgbClr val="829848"/>
                </a:solidFill>
                <a:latin typeface="Calisto MT" charset="0"/>
              </a:rPr>
              <a:t>Disturbed Area Stabilization (with Sodding)</a:t>
            </a:r>
            <a:endParaRPr lang="en-US" altLang="en-US" sz="4000">
              <a:solidFill>
                <a:srgbClr val="829848"/>
              </a:solidFill>
              <a:latin typeface="Calisto MT" charset="0"/>
            </a:endParaRPr>
          </a:p>
        </p:txBody>
      </p:sp>
      <p:sp>
        <p:nvSpPr>
          <p:cNvPr id="372739" name="Text Box 3"/>
          <p:cNvSpPr txBox="1">
            <a:spLocks noChangeArrowheads="1"/>
          </p:cNvSpPr>
          <p:nvPr/>
        </p:nvSpPr>
        <p:spPr bwMode="auto">
          <a:xfrm>
            <a:off x="228600" y="1730375"/>
            <a:ext cx="8915400" cy="518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100000"/>
              </a:lnSpc>
              <a:spcBef>
                <a:spcPct val="0"/>
              </a:spcBef>
            </a:pPr>
            <a:r>
              <a:rPr lang="en-US" altLang="en-US"/>
              <a:t>Establishing immediate ground cover with permanent sod</a:t>
            </a:r>
            <a:endParaRPr lang="en-US" altLang="en-US" sz="2600"/>
          </a:p>
          <a:p>
            <a:pPr eaLnBrk="1" hangingPunct="1">
              <a:lnSpc>
                <a:spcPct val="100000"/>
              </a:lnSpc>
              <a:spcBef>
                <a:spcPct val="0"/>
              </a:spcBef>
            </a:pPr>
            <a:r>
              <a:rPr lang="en-US" altLang="en-US" sz="2600"/>
              <a:t>Effective on steep slopes and in concentrated flow areas</a:t>
            </a:r>
          </a:p>
          <a:p>
            <a:pPr eaLnBrk="1" hangingPunct="1">
              <a:lnSpc>
                <a:spcPct val="100000"/>
              </a:lnSpc>
              <a:spcBef>
                <a:spcPct val="0"/>
              </a:spcBef>
            </a:pPr>
            <a:endParaRPr lang="en-US" altLang="en-US" sz="2600"/>
          </a:p>
          <a:p>
            <a:pPr eaLnBrk="1" hangingPunct="1">
              <a:lnSpc>
                <a:spcPct val="100000"/>
              </a:lnSpc>
              <a:spcBef>
                <a:spcPct val="0"/>
              </a:spcBef>
            </a:pPr>
            <a:r>
              <a:rPr lang="en-US" altLang="en-US" sz="2600" u="sng"/>
              <a:t>Components</a:t>
            </a:r>
            <a:r>
              <a:rPr lang="en-US" altLang="en-US" sz="2600"/>
              <a:t>:	</a:t>
            </a:r>
          </a:p>
          <a:p>
            <a:pPr eaLnBrk="1" hangingPunct="1">
              <a:lnSpc>
                <a:spcPct val="100000"/>
              </a:lnSpc>
              <a:spcBef>
                <a:spcPct val="0"/>
              </a:spcBef>
            </a:pPr>
            <a:r>
              <a:rPr lang="en-US" altLang="en-US" sz="2600"/>
              <a:t>	soil preparation</a:t>
            </a:r>
          </a:p>
          <a:p>
            <a:pPr eaLnBrk="1" hangingPunct="1">
              <a:lnSpc>
                <a:spcPct val="100000"/>
              </a:lnSpc>
              <a:spcBef>
                <a:spcPct val="0"/>
              </a:spcBef>
            </a:pPr>
            <a:r>
              <a:rPr lang="en-US" altLang="en-US" sz="2600"/>
              <a:t>	topsoil</a:t>
            </a:r>
          </a:p>
          <a:p>
            <a:pPr eaLnBrk="1" hangingPunct="1">
              <a:lnSpc>
                <a:spcPct val="100000"/>
              </a:lnSpc>
              <a:spcBef>
                <a:spcPct val="0"/>
              </a:spcBef>
            </a:pPr>
            <a:r>
              <a:rPr lang="en-US" altLang="en-US" sz="2600"/>
              <a:t>	lime</a:t>
            </a:r>
          </a:p>
          <a:p>
            <a:pPr eaLnBrk="1" hangingPunct="1">
              <a:lnSpc>
                <a:spcPct val="100000"/>
              </a:lnSpc>
              <a:spcBef>
                <a:spcPct val="0"/>
              </a:spcBef>
            </a:pPr>
            <a:r>
              <a:rPr lang="en-US" altLang="en-US" sz="2600"/>
              <a:t>	fertilizer</a:t>
            </a:r>
          </a:p>
          <a:p>
            <a:pPr eaLnBrk="1" hangingPunct="1">
              <a:lnSpc>
                <a:spcPct val="100000"/>
              </a:lnSpc>
              <a:spcBef>
                <a:spcPct val="0"/>
              </a:spcBef>
            </a:pPr>
            <a:r>
              <a:rPr lang="en-US" altLang="en-US" sz="2600"/>
              <a:t>	anchoring (&gt;3:1 slope)</a:t>
            </a:r>
          </a:p>
          <a:p>
            <a:pPr eaLnBrk="1" hangingPunct="1">
              <a:lnSpc>
                <a:spcPct val="100000"/>
              </a:lnSpc>
              <a:spcBef>
                <a:spcPct val="0"/>
              </a:spcBef>
            </a:pPr>
            <a:r>
              <a:rPr lang="en-US" altLang="en-US" sz="2600"/>
              <a:t>	irrigation</a:t>
            </a:r>
          </a:p>
          <a:p>
            <a:pPr eaLnBrk="1" hangingPunct="1">
              <a:lnSpc>
                <a:spcPct val="100000"/>
              </a:lnSpc>
              <a:spcBef>
                <a:spcPct val="0"/>
              </a:spcBef>
            </a:pPr>
            <a:r>
              <a:rPr lang="en-US" altLang="en-US" sz="2600"/>
              <a:t>	maintenance</a:t>
            </a:r>
            <a:r>
              <a:rPr lang="en-US" altLang="en-US" sz="2600">
                <a:solidFill>
                  <a:srgbClr val="FFFF00"/>
                </a:solidFill>
              </a:rPr>
              <a:t> </a:t>
            </a:r>
          </a:p>
          <a:p>
            <a:pPr eaLnBrk="1" hangingPunct="1">
              <a:lnSpc>
                <a:spcPct val="100000"/>
              </a:lnSpc>
              <a:spcBef>
                <a:spcPct val="0"/>
              </a:spcBef>
            </a:pPr>
            <a:endParaRPr lang="en-US" altLang="en-US" sz="900">
              <a:solidFill>
                <a:srgbClr val="829848"/>
              </a:solidFill>
            </a:endParaRPr>
          </a:p>
          <a:p>
            <a:pPr eaLnBrk="1" hangingPunct="1">
              <a:lnSpc>
                <a:spcPct val="100000"/>
              </a:lnSpc>
              <a:spcBef>
                <a:spcPct val="0"/>
              </a:spcBef>
              <a:buFontTx/>
              <a:buChar char="•"/>
            </a:pPr>
            <a:endParaRPr lang="en-US" altLang="en-US" sz="900">
              <a:solidFill>
                <a:srgbClr val="FFFF00"/>
              </a:solidFill>
            </a:endParaRPr>
          </a:p>
        </p:txBody>
      </p:sp>
      <p:sp>
        <p:nvSpPr>
          <p:cNvPr id="372740" name="Text Box 4"/>
          <p:cNvSpPr txBox="1">
            <a:spLocks noChangeArrowheads="1"/>
          </p:cNvSpPr>
          <p:nvPr/>
        </p:nvSpPr>
        <p:spPr bwMode="auto">
          <a:xfrm>
            <a:off x="304800" y="311150"/>
            <a:ext cx="1830388" cy="1320800"/>
          </a:xfrm>
          <a:prstGeom prst="rect">
            <a:avLst/>
          </a:prstGeom>
          <a:noFill/>
          <a:ln w="9525">
            <a:solidFill>
              <a:srgbClr val="82984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100000"/>
              </a:lnSpc>
              <a:spcBef>
                <a:spcPct val="0"/>
              </a:spcBef>
            </a:pPr>
            <a:r>
              <a:rPr lang="en-US" altLang="en-US" sz="8000">
                <a:latin typeface="Calisto MT" charset="0"/>
              </a:rPr>
              <a:t>Ds4</a:t>
            </a:r>
          </a:p>
        </p:txBody>
      </p:sp>
      <p:pic>
        <p:nvPicPr>
          <p:cNvPr id="372741" name="Picture 5" descr="sod installation Cimarron Valley S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124200"/>
            <a:ext cx="4267200" cy="2832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72742" name="Text Box 6"/>
          <p:cNvSpPr txBox="1">
            <a:spLocks noChangeArrowheads="1"/>
          </p:cNvSpPr>
          <p:nvPr/>
        </p:nvSpPr>
        <p:spPr bwMode="auto">
          <a:xfrm>
            <a:off x="7620000" y="6096000"/>
            <a:ext cx="1295400"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50000"/>
              </a:spcBef>
            </a:pPr>
            <a:r>
              <a:rPr lang="en-US" altLang="en-US" sz="800" i="1">
                <a:solidFill>
                  <a:srgbClr val="86403B"/>
                </a:solidFill>
                <a:latin typeface="Arial" charset="0"/>
              </a:rPr>
              <a:t>Cimarron Valley Sod </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lstStyle/>
          <a:p>
            <a:r>
              <a:rPr lang="en-US" altLang="en-US" sz="4000"/>
              <a:t>Effective E&amp;SC requires a </a:t>
            </a:r>
            <a:r>
              <a:rPr lang="en-US" altLang="en-US" sz="4000" b="0" u="sng"/>
              <a:t>System</a:t>
            </a:r>
            <a:r>
              <a:rPr lang="en-US" altLang="en-US" sz="4000">
                <a:solidFill>
                  <a:srgbClr val="86403B"/>
                </a:solidFill>
              </a:rPr>
              <a:t> </a:t>
            </a:r>
          </a:p>
        </p:txBody>
      </p:sp>
      <p:sp>
        <p:nvSpPr>
          <p:cNvPr id="305155" name="Rectangle 3"/>
          <p:cNvSpPr>
            <a:spLocks noGrp="1" noChangeArrowheads="1"/>
          </p:cNvSpPr>
          <p:nvPr>
            <p:ph type="body" idx="1"/>
          </p:nvPr>
        </p:nvSpPr>
        <p:spPr>
          <a:xfrm>
            <a:off x="533400" y="2133600"/>
            <a:ext cx="8229600" cy="4114800"/>
          </a:xfrm>
        </p:spPr>
        <p:txBody>
          <a:bodyPr/>
          <a:lstStyle/>
          <a:p>
            <a:r>
              <a:rPr lang="en-US" altLang="en-US"/>
              <a:t>One measure does not solve all erosion and sediment control problems</a:t>
            </a:r>
          </a:p>
          <a:p>
            <a:pPr>
              <a:buFontTx/>
              <a:buNone/>
            </a:pPr>
            <a:endParaRPr lang="en-US" altLang="en-US"/>
          </a:p>
          <a:p>
            <a:r>
              <a:rPr lang="en-US" altLang="en-US"/>
              <a:t>Vegetative </a:t>
            </a:r>
            <a:r>
              <a:rPr lang="en-US" altLang="en-US" u="sng"/>
              <a:t>and</a:t>
            </a:r>
            <a:r>
              <a:rPr lang="en-US" altLang="en-US"/>
              <a:t> structural measures are needed</a:t>
            </a:r>
          </a:p>
          <a:p>
            <a:pPr lvl="1"/>
            <a:r>
              <a:rPr lang="en-US" altLang="en-US"/>
              <a:t>Both have important and different roles</a:t>
            </a:r>
          </a:p>
          <a:p>
            <a:pPr lvl="1"/>
            <a:r>
              <a:rPr lang="en-US" altLang="en-US"/>
              <a:t>They complement and aid each other</a:t>
            </a:r>
          </a:p>
          <a:p>
            <a:pPr lvl="1"/>
            <a:endParaRPr lang="en-US" altLang="en-US"/>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2" name="Picture 2" descr="bermuda grass sod Sod Solu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600"/>
            <a:ext cx="3048000" cy="2292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73763" name="Text Box 3"/>
          <p:cNvSpPr txBox="1">
            <a:spLocks noChangeArrowheads="1"/>
          </p:cNvSpPr>
          <p:nvPr/>
        </p:nvSpPr>
        <p:spPr bwMode="auto">
          <a:xfrm>
            <a:off x="2895600" y="2590800"/>
            <a:ext cx="838200"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50000"/>
              </a:spcBef>
            </a:pPr>
            <a:r>
              <a:rPr lang="en-US" altLang="en-US" sz="800" i="1">
                <a:solidFill>
                  <a:srgbClr val="86403B"/>
                </a:solidFill>
                <a:latin typeface="Arial" charset="0"/>
              </a:rPr>
              <a:t>Sod Solutions</a:t>
            </a:r>
          </a:p>
        </p:txBody>
      </p:sp>
      <p:sp>
        <p:nvSpPr>
          <p:cNvPr id="373764" name="Text Box 4"/>
          <p:cNvSpPr txBox="1">
            <a:spLocks noChangeArrowheads="1"/>
          </p:cNvSpPr>
          <p:nvPr/>
        </p:nvSpPr>
        <p:spPr bwMode="auto">
          <a:xfrm>
            <a:off x="7162800" y="2971800"/>
            <a:ext cx="609600"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50000"/>
              </a:spcBef>
            </a:pPr>
            <a:r>
              <a:rPr lang="en-US" altLang="en-US" sz="800" i="1">
                <a:solidFill>
                  <a:srgbClr val="86403B"/>
                </a:solidFill>
                <a:latin typeface="Arial" charset="0"/>
              </a:rPr>
              <a:t>Bobcat</a:t>
            </a:r>
          </a:p>
        </p:txBody>
      </p:sp>
      <p:pic>
        <p:nvPicPr>
          <p:cNvPr id="373765" name="Picture 5" descr="sod roller2 Bobc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28600"/>
            <a:ext cx="2971800" cy="27257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3766" name="Picture 6" descr="bermuda grass sod2 Sod Solu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105150"/>
            <a:ext cx="4724400" cy="35480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73767" name="Text Box 7"/>
          <p:cNvSpPr txBox="1">
            <a:spLocks noChangeArrowheads="1"/>
          </p:cNvSpPr>
          <p:nvPr/>
        </p:nvSpPr>
        <p:spPr bwMode="auto">
          <a:xfrm>
            <a:off x="4876800" y="6623050"/>
            <a:ext cx="838200"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50000"/>
              </a:spcBef>
            </a:pPr>
            <a:r>
              <a:rPr lang="en-US" altLang="en-US" sz="800" i="1">
                <a:solidFill>
                  <a:srgbClr val="86403B"/>
                </a:solidFill>
                <a:latin typeface="Arial" charset="0"/>
              </a:rPr>
              <a:t>Sod Solutions</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6" name="Picture 2" descr="sodplan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
            <a:ext cx="8524875" cy="8686800"/>
          </a:xfrm>
          <a:prstGeom prst="rect">
            <a:avLst/>
          </a:prstGeom>
          <a:noFill/>
          <a:ln w="12700">
            <a:solidFill>
              <a:srgbClr val="333333"/>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p:txBody>
          <a:bodyPr/>
          <a:lstStyle/>
          <a:p>
            <a:pPr algn="ctr"/>
            <a:r>
              <a:rPr lang="en-US" altLang="en-US"/>
              <a:t>Dust Control</a:t>
            </a:r>
          </a:p>
        </p:txBody>
      </p:sp>
      <p:sp>
        <p:nvSpPr>
          <p:cNvPr id="375811" name="Rectangle 3"/>
          <p:cNvSpPr>
            <a:spLocks noGrp="1" noChangeArrowheads="1"/>
          </p:cNvSpPr>
          <p:nvPr>
            <p:ph type="body" idx="1"/>
          </p:nvPr>
        </p:nvSpPr>
        <p:spPr>
          <a:xfrm>
            <a:off x="685800" y="1752600"/>
            <a:ext cx="8001000" cy="4114800"/>
          </a:xfrm>
        </p:spPr>
        <p:txBody>
          <a:bodyPr/>
          <a:lstStyle/>
          <a:p>
            <a:pPr>
              <a:lnSpc>
                <a:spcPct val="80000"/>
              </a:lnSpc>
              <a:buFontTx/>
              <a:buNone/>
            </a:pPr>
            <a:r>
              <a:rPr lang="en-US" altLang="en-US"/>
              <a:t>Controlling surface and air movement of dust</a:t>
            </a:r>
          </a:p>
          <a:p>
            <a:pPr>
              <a:lnSpc>
                <a:spcPct val="40000"/>
              </a:lnSpc>
              <a:buFontTx/>
              <a:buNone/>
            </a:pPr>
            <a:endParaRPr lang="en-US" altLang="en-US"/>
          </a:p>
          <a:p>
            <a:pPr>
              <a:lnSpc>
                <a:spcPct val="80000"/>
              </a:lnSpc>
            </a:pPr>
            <a:r>
              <a:rPr lang="en-US" altLang="en-US" sz="2400" u="sng"/>
              <a:t>Temporary</a:t>
            </a:r>
          </a:p>
          <a:p>
            <a:pPr lvl="1">
              <a:lnSpc>
                <a:spcPct val="80000"/>
              </a:lnSpc>
            </a:pPr>
            <a:r>
              <a:rPr lang="en-US" altLang="en-US" sz="2400"/>
              <a:t>Mulch</a:t>
            </a:r>
          </a:p>
          <a:p>
            <a:pPr lvl="1">
              <a:lnSpc>
                <a:spcPct val="80000"/>
              </a:lnSpc>
            </a:pPr>
            <a:r>
              <a:rPr lang="en-US" altLang="en-US" sz="2400"/>
              <a:t>Temporary plantings</a:t>
            </a:r>
          </a:p>
          <a:p>
            <a:pPr lvl="1">
              <a:lnSpc>
                <a:spcPct val="80000"/>
              </a:lnSpc>
            </a:pPr>
            <a:r>
              <a:rPr lang="en-US" altLang="en-US" sz="2400"/>
              <a:t>Tackifiers/binders</a:t>
            </a:r>
          </a:p>
          <a:p>
            <a:pPr lvl="1">
              <a:lnSpc>
                <a:spcPct val="80000"/>
              </a:lnSpc>
            </a:pPr>
            <a:r>
              <a:rPr lang="en-US" altLang="en-US" sz="2400"/>
              <a:t>Rough tillage</a:t>
            </a:r>
          </a:p>
          <a:p>
            <a:pPr lvl="1">
              <a:lnSpc>
                <a:spcPct val="80000"/>
              </a:lnSpc>
            </a:pPr>
            <a:r>
              <a:rPr lang="en-US" altLang="en-US" sz="2400"/>
              <a:t>Irrigation</a:t>
            </a:r>
          </a:p>
          <a:p>
            <a:pPr lvl="1">
              <a:lnSpc>
                <a:spcPct val="80000"/>
              </a:lnSpc>
            </a:pPr>
            <a:r>
              <a:rPr lang="en-US" altLang="en-US" sz="2400"/>
              <a:t>Barriers </a:t>
            </a:r>
          </a:p>
          <a:p>
            <a:pPr lvl="1">
              <a:lnSpc>
                <a:spcPct val="80000"/>
              </a:lnSpc>
            </a:pPr>
            <a:r>
              <a:rPr lang="en-US" altLang="en-US" sz="2400"/>
              <a:t>Calcium chloride</a:t>
            </a:r>
          </a:p>
          <a:p>
            <a:pPr>
              <a:lnSpc>
                <a:spcPct val="80000"/>
              </a:lnSpc>
            </a:pPr>
            <a:r>
              <a:rPr lang="en-US" altLang="en-US" sz="2400" u="sng"/>
              <a:t>Permanent</a:t>
            </a:r>
            <a:r>
              <a:rPr lang="en-US" altLang="en-US" sz="2400"/>
              <a:t> </a:t>
            </a:r>
          </a:p>
          <a:p>
            <a:pPr lvl="1">
              <a:lnSpc>
                <a:spcPct val="80000"/>
              </a:lnSpc>
            </a:pPr>
            <a:r>
              <a:rPr lang="en-US" altLang="en-US" sz="2400"/>
              <a:t>Permanent vegetation and stone</a:t>
            </a:r>
          </a:p>
          <a:p>
            <a:pPr>
              <a:lnSpc>
                <a:spcPct val="80000"/>
              </a:lnSpc>
            </a:pPr>
            <a:endParaRPr lang="en-US" altLang="en-US" sz="2400"/>
          </a:p>
          <a:p>
            <a:pPr>
              <a:lnSpc>
                <a:spcPct val="80000"/>
              </a:lnSpc>
            </a:pPr>
            <a:endParaRPr lang="en-US" altLang="en-US" sz="2000"/>
          </a:p>
        </p:txBody>
      </p:sp>
      <p:sp>
        <p:nvSpPr>
          <p:cNvPr id="375812" name="Text Box 4"/>
          <p:cNvSpPr txBox="1">
            <a:spLocks noChangeArrowheads="1"/>
          </p:cNvSpPr>
          <p:nvPr/>
        </p:nvSpPr>
        <p:spPr bwMode="auto">
          <a:xfrm>
            <a:off x="685800" y="387350"/>
            <a:ext cx="1435100" cy="1320800"/>
          </a:xfrm>
          <a:prstGeom prst="rect">
            <a:avLst/>
          </a:prstGeom>
          <a:noFill/>
          <a:ln w="9525">
            <a:solidFill>
              <a:srgbClr val="82984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100000"/>
              </a:lnSpc>
              <a:spcBef>
                <a:spcPct val="0"/>
              </a:spcBef>
            </a:pPr>
            <a:r>
              <a:rPr lang="en-US" altLang="en-US" sz="8000">
                <a:latin typeface="Calisto MT" charset="0"/>
              </a:rPr>
              <a:t>Du</a:t>
            </a:r>
          </a:p>
        </p:txBody>
      </p:sp>
      <p:pic>
        <p:nvPicPr>
          <p:cNvPr id="375813" name="Picture 5" descr="wind ero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590800"/>
            <a:ext cx="4343400" cy="2711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body" idx="1"/>
          </p:nvPr>
        </p:nvSpPr>
        <p:spPr>
          <a:xfrm>
            <a:off x="0" y="3200400"/>
            <a:ext cx="9144000" cy="3225800"/>
          </a:xfrm>
        </p:spPr>
        <p:txBody>
          <a:bodyPr/>
          <a:lstStyle/>
          <a:p>
            <a:pPr>
              <a:lnSpc>
                <a:spcPct val="90000"/>
              </a:lnSpc>
            </a:pPr>
            <a:r>
              <a:rPr lang="en-US" altLang="en-US" sz="2800">
                <a:solidFill>
                  <a:srgbClr val="829848"/>
                </a:solidFill>
                <a:latin typeface="Calisto MT" charset="0"/>
              </a:rPr>
              <a:t>Protects young plants </a:t>
            </a:r>
          </a:p>
          <a:p>
            <a:pPr>
              <a:lnSpc>
                <a:spcPct val="90000"/>
              </a:lnSpc>
            </a:pPr>
            <a:r>
              <a:rPr lang="en-US" altLang="en-US" sz="2800">
                <a:solidFill>
                  <a:srgbClr val="829848"/>
                </a:solidFill>
                <a:latin typeface="Calisto MT" charset="0"/>
              </a:rPr>
              <a:t>Promotes plant establishment</a:t>
            </a:r>
          </a:p>
          <a:p>
            <a:pPr>
              <a:lnSpc>
                <a:spcPct val="90000"/>
              </a:lnSpc>
            </a:pPr>
            <a:r>
              <a:rPr lang="en-US" altLang="en-US" sz="2800">
                <a:solidFill>
                  <a:srgbClr val="829848"/>
                </a:solidFill>
                <a:latin typeface="Calisto MT" charset="0"/>
              </a:rPr>
              <a:t>Helps reduce erosion</a:t>
            </a:r>
          </a:p>
          <a:p>
            <a:pPr>
              <a:lnSpc>
                <a:spcPct val="90000"/>
              </a:lnSpc>
            </a:pPr>
            <a:endParaRPr lang="en-US" altLang="en-US">
              <a:solidFill>
                <a:srgbClr val="829848"/>
              </a:solidFill>
            </a:endParaRPr>
          </a:p>
          <a:p>
            <a:pPr algn="ctr">
              <a:lnSpc>
                <a:spcPct val="90000"/>
              </a:lnSpc>
              <a:buFontTx/>
              <a:buNone/>
            </a:pPr>
            <a:r>
              <a:rPr lang="en-US" altLang="en-US"/>
              <a:t>-</a:t>
            </a:r>
            <a:r>
              <a:rPr lang="en-US" altLang="en-US">
                <a:latin typeface="Calisto MT" charset="0"/>
              </a:rPr>
              <a:t>Temporary and permanent blankets</a:t>
            </a:r>
          </a:p>
          <a:p>
            <a:pPr algn="ctr">
              <a:lnSpc>
                <a:spcPct val="90000"/>
              </a:lnSpc>
              <a:buFontTx/>
              <a:buNone/>
            </a:pPr>
            <a:r>
              <a:rPr lang="en-US" altLang="en-US">
                <a:latin typeface="Calisto MT" charset="0"/>
              </a:rPr>
              <a:t>-All must be approved by GDOT</a:t>
            </a:r>
          </a:p>
        </p:txBody>
      </p:sp>
      <p:sp>
        <p:nvSpPr>
          <p:cNvPr id="376835" name="Text Box 3"/>
          <p:cNvSpPr txBox="1">
            <a:spLocks noChangeArrowheads="1"/>
          </p:cNvSpPr>
          <p:nvPr/>
        </p:nvSpPr>
        <p:spPr bwMode="auto">
          <a:xfrm>
            <a:off x="2566988" y="228600"/>
            <a:ext cx="6577012"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100000"/>
              </a:lnSpc>
              <a:spcBef>
                <a:spcPct val="0"/>
              </a:spcBef>
            </a:pPr>
            <a:r>
              <a:rPr lang="en-US" altLang="en-US" sz="4800" b="1">
                <a:solidFill>
                  <a:srgbClr val="829848"/>
                </a:solidFill>
                <a:latin typeface="Calisto MT" charset="0"/>
              </a:rPr>
              <a:t>Erosion Control Matting and Blankets</a:t>
            </a:r>
          </a:p>
        </p:txBody>
      </p:sp>
      <p:sp>
        <p:nvSpPr>
          <p:cNvPr id="376836" name="Text Box 4"/>
          <p:cNvSpPr txBox="1">
            <a:spLocks noChangeArrowheads="1"/>
          </p:cNvSpPr>
          <p:nvPr/>
        </p:nvSpPr>
        <p:spPr bwMode="auto">
          <a:xfrm>
            <a:off x="615950" y="217488"/>
            <a:ext cx="1604963" cy="1320800"/>
          </a:xfrm>
          <a:prstGeom prst="rect">
            <a:avLst/>
          </a:prstGeom>
          <a:noFill/>
          <a:ln w="9525">
            <a:solidFill>
              <a:srgbClr val="82984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100000"/>
              </a:lnSpc>
              <a:spcBef>
                <a:spcPct val="0"/>
              </a:spcBef>
            </a:pPr>
            <a:r>
              <a:rPr lang="en-US" altLang="en-US" sz="8000">
                <a:latin typeface="Calisto MT" charset="0"/>
              </a:rPr>
              <a:t>Mb</a:t>
            </a:r>
          </a:p>
        </p:txBody>
      </p:sp>
      <p:sp>
        <p:nvSpPr>
          <p:cNvPr id="376837" name="Rectangle 5"/>
          <p:cNvSpPr>
            <a:spLocks noChangeArrowheads="1"/>
          </p:cNvSpPr>
          <p:nvPr/>
        </p:nvSpPr>
        <p:spPr bwMode="auto">
          <a:xfrm>
            <a:off x="228600" y="1828800"/>
            <a:ext cx="8610600"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pPr>
            <a:r>
              <a:rPr lang="en-US" altLang="en-US" sz="3200">
                <a:latin typeface="Calisto MT" charset="0"/>
              </a:rPr>
              <a:t>Protective coverings used to establish permanent vegetation</a:t>
            </a:r>
          </a:p>
        </p:txBody>
      </p:sp>
      <p:pic>
        <p:nvPicPr>
          <p:cNvPr id="376838" name="Picture 6" descr="Rockdale blankets2 06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362200"/>
            <a:ext cx="3962400" cy="26304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a:lstStyle/>
          <a:p>
            <a:r>
              <a:rPr lang="en-US" altLang="en-US" sz="4800"/>
              <a:t>Mats and Blankets</a:t>
            </a:r>
          </a:p>
        </p:txBody>
      </p:sp>
      <p:sp>
        <p:nvSpPr>
          <p:cNvPr id="377859" name="Rectangle 3"/>
          <p:cNvSpPr>
            <a:spLocks noGrp="1" noChangeArrowheads="1"/>
          </p:cNvSpPr>
          <p:nvPr>
            <p:ph type="body" idx="1"/>
          </p:nvPr>
        </p:nvSpPr>
        <p:spPr>
          <a:xfrm>
            <a:off x="152400" y="1905000"/>
            <a:ext cx="8839200" cy="2895600"/>
          </a:xfrm>
        </p:spPr>
        <p:txBody>
          <a:bodyPr/>
          <a:lstStyle/>
          <a:p>
            <a:pPr>
              <a:lnSpc>
                <a:spcPct val="90000"/>
              </a:lnSpc>
            </a:pPr>
            <a:r>
              <a:rPr lang="en-US" altLang="en-US" sz="2800" b="1"/>
              <a:t>Slopes steeper than 2.5:1 and 10’ high or higher</a:t>
            </a:r>
          </a:p>
          <a:p>
            <a:pPr>
              <a:lnSpc>
                <a:spcPct val="90000"/>
              </a:lnSpc>
            </a:pPr>
            <a:r>
              <a:rPr lang="en-US" altLang="en-US" sz="2800" b="1"/>
              <a:t>Concentrated flow areas</a:t>
            </a:r>
          </a:p>
          <a:p>
            <a:pPr>
              <a:lnSpc>
                <a:spcPct val="90000"/>
              </a:lnSpc>
            </a:pPr>
            <a:r>
              <a:rPr lang="en-US" altLang="en-US" sz="2800" b="1"/>
              <a:t>Cuts and fills within stream buffers</a:t>
            </a:r>
          </a:p>
          <a:p>
            <a:pPr>
              <a:lnSpc>
                <a:spcPct val="90000"/>
              </a:lnSpc>
            </a:pPr>
            <a:r>
              <a:rPr lang="en-US" altLang="en-US" sz="2800" b="1"/>
              <a:t>Streambanks</a:t>
            </a:r>
          </a:p>
          <a:p>
            <a:pPr>
              <a:lnSpc>
                <a:spcPct val="90000"/>
              </a:lnSpc>
            </a:pPr>
            <a:r>
              <a:rPr lang="en-US" altLang="en-US" sz="2800" b="1"/>
              <a:t>Tidal shorelines</a:t>
            </a:r>
          </a:p>
          <a:p>
            <a:pPr>
              <a:lnSpc>
                <a:spcPct val="90000"/>
              </a:lnSpc>
            </a:pPr>
            <a:r>
              <a:rPr lang="en-US" altLang="en-US" sz="2800" b="1"/>
              <a:t>Other areas</a:t>
            </a:r>
          </a:p>
        </p:txBody>
      </p:sp>
      <p:pic>
        <p:nvPicPr>
          <p:cNvPr id="377860" name="Picture 4" descr="erosion control blank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733800"/>
            <a:ext cx="3541713" cy="2187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a:xfrm>
            <a:off x="609600" y="381000"/>
            <a:ext cx="7772400" cy="1143000"/>
          </a:xfrm>
        </p:spPr>
        <p:txBody>
          <a:bodyPr/>
          <a:lstStyle/>
          <a:p>
            <a:r>
              <a:rPr lang="en-US" altLang="en-US" sz="4000"/>
              <a:t>Blankets must be applied correctly</a:t>
            </a:r>
          </a:p>
        </p:txBody>
      </p:sp>
      <p:pic>
        <p:nvPicPr>
          <p:cNvPr id="378883" name="Picture 3" descr="2891-95"/>
          <p:cNvPicPr>
            <a:picLocks noChangeAspect="1" noChangeArrowheads="1"/>
          </p:cNvPicPr>
          <p:nvPr>
            <p:ph type="body" idx="1"/>
          </p:nvPr>
        </p:nvPicPr>
        <p:blipFill>
          <a:blip r:embed="rId3">
            <a:lum bright="24000" contrast="6000"/>
            <a:extLst>
              <a:ext uri="{28A0092B-C50C-407E-A947-70E740481C1C}">
                <a14:useLocalDpi xmlns:a14="http://schemas.microsoft.com/office/drawing/2010/main" val="0"/>
              </a:ext>
            </a:extLst>
          </a:blip>
          <a:srcRect/>
          <a:stretch>
            <a:fillRect/>
          </a:stretch>
        </p:blipFill>
        <p:spPr>
          <a:xfrm>
            <a:off x="533400" y="1905000"/>
            <a:ext cx="3352800" cy="2514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378884" name="Picture 4" descr="blanket poorly laid I-75 Turner Coun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371600"/>
            <a:ext cx="4572000" cy="3033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8885" name="Picture 5" descr="Rockdale blankets 3 layers 06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495800"/>
            <a:ext cx="3352800" cy="2224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r>
              <a:rPr lang="en-US" altLang="en-US" sz="4000"/>
              <a:t>Blankets must be anchored. </a:t>
            </a:r>
            <a:br>
              <a:rPr lang="en-US" altLang="en-US" sz="4000"/>
            </a:br>
            <a:r>
              <a:rPr lang="en-US" altLang="en-US" sz="4000"/>
              <a:t>Start at top of slope and work down.</a:t>
            </a:r>
          </a:p>
        </p:txBody>
      </p:sp>
      <p:pic>
        <p:nvPicPr>
          <p:cNvPr id="379907" name="Picture 3" descr="erosion control blanket2"/>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524000" y="2057400"/>
            <a:ext cx="6199188"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body" idx="1"/>
          </p:nvPr>
        </p:nvSpPr>
        <p:spPr>
          <a:xfrm>
            <a:off x="228600" y="1905000"/>
            <a:ext cx="8701088" cy="4419600"/>
          </a:xfrm>
        </p:spPr>
        <p:txBody>
          <a:bodyPr/>
          <a:lstStyle/>
          <a:p>
            <a:pPr marL="533400" indent="-533400">
              <a:lnSpc>
                <a:spcPct val="90000"/>
              </a:lnSpc>
              <a:buFontTx/>
              <a:buNone/>
            </a:pPr>
            <a:r>
              <a:rPr lang="en-US" altLang="en-US"/>
              <a:t>Land application of </a:t>
            </a:r>
            <a:r>
              <a:rPr lang="en-US" altLang="en-US" i="1">
                <a:solidFill>
                  <a:srgbClr val="829848"/>
                </a:solidFill>
              </a:rPr>
              <a:t>anionic</a:t>
            </a:r>
            <a:r>
              <a:rPr lang="en-US" altLang="en-US"/>
              <a:t> polyacrylamide as</a:t>
            </a:r>
          </a:p>
          <a:p>
            <a:pPr marL="533400" indent="-533400">
              <a:lnSpc>
                <a:spcPct val="90000"/>
              </a:lnSpc>
              <a:buFontTx/>
              <a:buNone/>
            </a:pPr>
            <a:r>
              <a:rPr lang="en-US" altLang="en-US"/>
              <a:t>temporary soil binding agent</a:t>
            </a:r>
          </a:p>
          <a:p>
            <a:pPr marL="533400" indent="-533400">
              <a:lnSpc>
                <a:spcPct val="90000"/>
              </a:lnSpc>
              <a:buFontTx/>
              <a:buNone/>
            </a:pPr>
            <a:endParaRPr lang="en-US" altLang="en-US"/>
          </a:p>
          <a:p>
            <a:pPr marL="533400" indent="-533400">
              <a:lnSpc>
                <a:spcPct val="90000"/>
              </a:lnSpc>
            </a:pPr>
            <a:r>
              <a:rPr lang="en-US" altLang="en-US"/>
              <a:t>To reduce erosion from wind and water on</a:t>
            </a:r>
            <a:r>
              <a:rPr lang="en-US" altLang="en-US">
                <a:solidFill>
                  <a:schemeClr val="bg1"/>
                </a:solidFill>
              </a:rPr>
              <a:t> </a:t>
            </a:r>
            <a:r>
              <a:rPr lang="en-US" altLang="en-US">
                <a:solidFill>
                  <a:srgbClr val="829848"/>
                </a:solidFill>
              </a:rPr>
              <a:t>construction sites</a:t>
            </a:r>
            <a:r>
              <a:rPr lang="en-US" altLang="en-US">
                <a:solidFill>
                  <a:srgbClr val="FFFF00"/>
                </a:solidFill>
              </a:rPr>
              <a:t> </a:t>
            </a:r>
            <a:r>
              <a:rPr lang="en-US" altLang="en-US"/>
              <a:t>and</a:t>
            </a:r>
            <a:r>
              <a:rPr lang="en-US" altLang="en-US">
                <a:solidFill>
                  <a:srgbClr val="FFFF00"/>
                </a:solidFill>
              </a:rPr>
              <a:t> </a:t>
            </a:r>
            <a:r>
              <a:rPr lang="en-US" altLang="en-US">
                <a:solidFill>
                  <a:srgbClr val="829848"/>
                </a:solidFill>
              </a:rPr>
              <a:t>agricultural lands</a:t>
            </a:r>
          </a:p>
          <a:p>
            <a:pPr marL="533400" indent="-533400">
              <a:lnSpc>
                <a:spcPct val="90000"/>
              </a:lnSpc>
              <a:buFontTx/>
              <a:buNone/>
            </a:pPr>
            <a:endParaRPr lang="en-US" altLang="en-US">
              <a:solidFill>
                <a:srgbClr val="829848"/>
              </a:solidFill>
            </a:endParaRPr>
          </a:p>
          <a:p>
            <a:pPr marL="533400" indent="-533400">
              <a:lnSpc>
                <a:spcPct val="90000"/>
              </a:lnSpc>
            </a:pPr>
            <a:r>
              <a:rPr lang="en-US" altLang="en-US"/>
              <a:t>Other benefits may include improved water quality, infiltration, soil fertility, and visibility</a:t>
            </a:r>
          </a:p>
        </p:txBody>
      </p:sp>
      <p:sp>
        <p:nvSpPr>
          <p:cNvPr id="380931" name="Text Box 3"/>
          <p:cNvSpPr txBox="1">
            <a:spLocks noChangeArrowheads="1"/>
          </p:cNvSpPr>
          <p:nvPr/>
        </p:nvSpPr>
        <p:spPr bwMode="auto">
          <a:xfrm>
            <a:off x="2438400" y="457200"/>
            <a:ext cx="64008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100000"/>
              </a:lnSpc>
              <a:spcBef>
                <a:spcPct val="0"/>
              </a:spcBef>
            </a:pPr>
            <a:r>
              <a:rPr lang="en-US" altLang="en-US" sz="4800" b="1">
                <a:solidFill>
                  <a:srgbClr val="829848"/>
                </a:solidFill>
                <a:latin typeface="Calisto MT" charset="0"/>
              </a:rPr>
              <a:t>Polyacrylamide</a:t>
            </a:r>
            <a:r>
              <a:rPr lang="en-US" altLang="en-US" sz="4800" b="1">
                <a:solidFill>
                  <a:srgbClr val="829848"/>
                </a:solidFill>
              </a:rPr>
              <a:t> </a:t>
            </a:r>
            <a:r>
              <a:rPr lang="en-US" altLang="en-US" sz="4800" b="1">
                <a:solidFill>
                  <a:srgbClr val="829848"/>
                </a:solidFill>
                <a:latin typeface="Calisto MT" charset="0"/>
              </a:rPr>
              <a:t>(PAM)</a:t>
            </a:r>
          </a:p>
        </p:txBody>
      </p:sp>
      <p:sp>
        <p:nvSpPr>
          <p:cNvPr id="380932" name="Text Box 4"/>
          <p:cNvSpPr txBox="1">
            <a:spLocks noChangeArrowheads="1"/>
          </p:cNvSpPr>
          <p:nvPr/>
        </p:nvSpPr>
        <p:spPr bwMode="auto">
          <a:xfrm>
            <a:off x="615950" y="217488"/>
            <a:ext cx="1549400" cy="1320800"/>
          </a:xfrm>
          <a:prstGeom prst="rect">
            <a:avLst/>
          </a:prstGeom>
          <a:noFill/>
          <a:ln w="9525">
            <a:solidFill>
              <a:srgbClr val="82984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100000"/>
              </a:lnSpc>
              <a:spcBef>
                <a:spcPct val="0"/>
              </a:spcBef>
            </a:pPr>
            <a:r>
              <a:rPr lang="en-US" altLang="en-US" sz="8000">
                <a:latin typeface="Calisto MT" charset="0"/>
              </a:rPr>
              <a:t>Pm</a:t>
            </a:r>
          </a:p>
        </p:txBody>
      </p:sp>
      <p:sp>
        <p:nvSpPr>
          <p:cNvPr id="380933" name="Rectangle 5"/>
          <p:cNvSpPr>
            <a:spLocks noChangeArrowheads="1"/>
          </p:cNvSpPr>
          <p:nvPr/>
        </p:nvSpPr>
        <p:spPr bwMode="auto">
          <a:xfrm>
            <a:off x="228600" y="1828800"/>
            <a:ext cx="8858250" cy="346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lvl1pPr marL="457200" indent="-457200">
              <a:spcBef>
                <a:spcPct val="0"/>
              </a:spcBef>
              <a:defRPr sz="2400">
                <a:solidFill>
                  <a:schemeClr val="tx1"/>
                </a:solidFill>
                <a:latin typeface="Times New Roman" charset="0"/>
              </a:defRPr>
            </a:lvl1pPr>
            <a:lvl2pPr marL="914400" indent="-457200">
              <a:spcBef>
                <a:spcPct val="0"/>
              </a:spcBef>
              <a:defRPr sz="2400">
                <a:solidFill>
                  <a:schemeClr val="tx1"/>
                </a:solidFill>
                <a:latin typeface="Times New Roman" charset="0"/>
              </a:defRPr>
            </a:lvl2pPr>
            <a:lvl3pPr marL="1371600" indent="-457200">
              <a:spcBef>
                <a:spcPct val="0"/>
              </a:spcBef>
              <a:defRPr sz="2400">
                <a:solidFill>
                  <a:schemeClr val="tx1"/>
                </a:solidFill>
                <a:latin typeface="Times New Roman" charset="0"/>
              </a:defRPr>
            </a:lvl3pPr>
            <a:lvl4pPr marL="1828800" indent="-457200">
              <a:spcBef>
                <a:spcPct val="0"/>
              </a:spcBef>
              <a:defRPr sz="2400">
                <a:solidFill>
                  <a:schemeClr val="tx1"/>
                </a:solidFill>
                <a:latin typeface="Times New Roman" charset="0"/>
              </a:defRPr>
            </a:lvl4pPr>
            <a:lvl5pPr marL="2286000" indent="-457200">
              <a:spcBef>
                <a:spcPct val="0"/>
              </a:spcBef>
              <a:defRPr sz="2400">
                <a:solidFill>
                  <a:schemeClr val="tx1"/>
                </a:solidFill>
                <a:latin typeface="Times New Roman" charset="0"/>
              </a:defRPr>
            </a:lvl5pPr>
            <a:lvl6pPr marL="2743200" indent="-457200" eaLnBrk="0" fontAlgn="base" hangingPunct="0">
              <a:spcBef>
                <a:spcPct val="0"/>
              </a:spcBef>
              <a:spcAft>
                <a:spcPct val="0"/>
              </a:spcAft>
              <a:defRPr sz="2400">
                <a:solidFill>
                  <a:schemeClr val="tx1"/>
                </a:solidFill>
                <a:latin typeface="Times New Roman" charset="0"/>
              </a:defRPr>
            </a:lvl6pPr>
            <a:lvl7pPr marL="3200400" indent="-457200" eaLnBrk="0" fontAlgn="base" hangingPunct="0">
              <a:spcBef>
                <a:spcPct val="0"/>
              </a:spcBef>
              <a:spcAft>
                <a:spcPct val="0"/>
              </a:spcAft>
              <a:defRPr sz="2400">
                <a:solidFill>
                  <a:schemeClr val="tx1"/>
                </a:solidFill>
                <a:latin typeface="Times New Roman" charset="0"/>
              </a:defRPr>
            </a:lvl7pPr>
            <a:lvl8pPr marL="3657600" indent="-457200" eaLnBrk="0" fontAlgn="base" hangingPunct="0">
              <a:spcBef>
                <a:spcPct val="0"/>
              </a:spcBef>
              <a:spcAft>
                <a:spcPct val="0"/>
              </a:spcAft>
              <a:defRPr sz="2400">
                <a:solidFill>
                  <a:schemeClr val="tx1"/>
                </a:solidFill>
                <a:latin typeface="Times New Roman" charset="0"/>
              </a:defRPr>
            </a:lvl8pPr>
            <a:lvl9pPr marL="4114800" indent="-457200" eaLnBrk="0" fontAlgn="base" hangingPunct="0">
              <a:spcBef>
                <a:spcPct val="0"/>
              </a:spcBef>
              <a:spcAft>
                <a:spcPct val="0"/>
              </a:spcAft>
              <a:defRPr sz="2400">
                <a:solidFill>
                  <a:schemeClr val="tx1"/>
                </a:solidFill>
                <a:latin typeface="Times New Roman" charset="0"/>
              </a:defRPr>
            </a:lvl9pPr>
          </a:lstStyle>
          <a:p>
            <a:pPr>
              <a:spcBef>
                <a:spcPct val="20000"/>
              </a:spcBef>
            </a:pPr>
            <a:endParaRPr lang="en-US" altLang="en-US" sz="2800">
              <a:solidFill>
                <a:srgbClr val="86403B"/>
              </a:solidFill>
              <a:latin typeface="Arial" charset="0"/>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p:txBody>
          <a:bodyPr/>
          <a:lstStyle/>
          <a:p>
            <a:pPr algn="ctr"/>
            <a:r>
              <a:rPr lang="en-US" altLang="en-US" sz="4800" b="0"/>
              <a:t>Polyacrylamide</a:t>
            </a:r>
          </a:p>
        </p:txBody>
      </p:sp>
      <p:sp>
        <p:nvSpPr>
          <p:cNvPr id="381955" name="Rectangle 3"/>
          <p:cNvSpPr>
            <a:spLocks noGrp="1" noChangeArrowheads="1"/>
          </p:cNvSpPr>
          <p:nvPr>
            <p:ph type="body" idx="1"/>
          </p:nvPr>
        </p:nvSpPr>
        <p:spPr>
          <a:xfrm>
            <a:off x="457200" y="1981200"/>
            <a:ext cx="8229600" cy="4114800"/>
          </a:xfrm>
        </p:spPr>
        <p:txBody>
          <a:bodyPr/>
          <a:lstStyle/>
          <a:p>
            <a:r>
              <a:rPr lang="en-US" altLang="en-US" sz="2800">
                <a:latin typeface="Calisto MT" charset="0"/>
              </a:rPr>
              <a:t>If timely establishment of vegetation is not feasible</a:t>
            </a:r>
          </a:p>
          <a:p>
            <a:r>
              <a:rPr lang="en-US" altLang="en-US" sz="2800">
                <a:latin typeface="Calisto MT" charset="0"/>
              </a:rPr>
              <a:t>Site specific material</a:t>
            </a:r>
          </a:p>
          <a:p>
            <a:r>
              <a:rPr lang="en-US" altLang="en-US" sz="2800">
                <a:latin typeface="Calisto MT" charset="0"/>
              </a:rPr>
              <a:t>Direct soil surface application</a:t>
            </a:r>
          </a:p>
          <a:p>
            <a:r>
              <a:rPr lang="en-US" altLang="en-US" sz="2800">
                <a:latin typeface="Calisto MT" charset="0"/>
              </a:rPr>
              <a:t>BMPs must be used with PAM</a:t>
            </a:r>
          </a:p>
          <a:p>
            <a:r>
              <a:rPr lang="en-US" altLang="en-US" sz="2800">
                <a:latin typeface="Calisto MT" charset="0"/>
              </a:rPr>
              <a:t>Repeat application if area is disturbed</a:t>
            </a:r>
          </a:p>
          <a:p>
            <a:endParaRPr lang="en-US" altLang="en-US" sz="2800">
              <a:latin typeface="Calisto MT" charset="0"/>
            </a:endParaRPr>
          </a:p>
          <a:p>
            <a:pPr>
              <a:buFontTx/>
              <a:buNone/>
            </a:pPr>
            <a:r>
              <a:rPr lang="en-US" altLang="en-US" sz="2800">
                <a:latin typeface="Calisto MT" charset="0"/>
              </a:rPr>
              <a:t>Do </a:t>
            </a:r>
            <a:r>
              <a:rPr lang="en-US" altLang="en-US" sz="2800" u="sng">
                <a:latin typeface="Calisto MT" charset="0"/>
              </a:rPr>
              <a:t>not</a:t>
            </a:r>
            <a:r>
              <a:rPr lang="en-US" altLang="en-US" sz="2800">
                <a:latin typeface="Calisto MT" charset="0"/>
              </a:rPr>
              <a:t> apply to surface water</a:t>
            </a:r>
          </a:p>
        </p:txBody>
      </p:sp>
      <p:sp>
        <p:nvSpPr>
          <p:cNvPr id="381956" name="Text Box 4"/>
          <p:cNvSpPr txBox="1">
            <a:spLocks noChangeArrowheads="1"/>
          </p:cNvSpPr>
          <p:nvPr/>
        </p:nvSpPr>
        <p:spPr bwMode="auto">
          <a:xfrm>
            <a:off x="762000" y="457200"/>
            <a:ext cx="1676400" cy="1320800"/>
          </a:xfrm>
          <a:prstGeom prst="rect">
            <a:avLst/>
          </a:prstGeom>
          <a:noFill/>
          <a:ln w="9525">
            <a:solidFill>
              <a:srgbClr val="82984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100000"/>
              </a:lnSpc>
              <a:spcBef>
                <a:spcPct val="0"/>
              </a:spcBef>
            </a:pPr>
            <a:r>
              <a:rPr lang="en-US" altLang="en-US" sz="8000">
                <a:latin typeface="Calisto MT" charset="0"/>
              </a:rPr>
              <a:t>Pm</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a:xfrm>
            <a:off x="1981200" y="609600"/>
            <a:ext cx="7162800" cy="1143000"/>
          </a:xfrm>
        </p:spPr>
        <p:txBody>
          <a:bodyPr/>
          <a:lstStyle/>
          <a:p>
            <a:r>
              <a:rPr lang="en-US" altLang="en-US" sz="3600"/>
              <a:t>Streambank Stabilization       (using Permanent Vegetation)</a:t>
            </a:r>
          </a:p>
        </p:txBody>
      </p:sp>
      <p:sp>
        <p:nvSpPr>
          <p:cNvPr id="338947" name="Rectangle 3"/>
          <p:cNvSpPr>
            <a:spLocks noGrp="1" noChangeArrowheads="1"/>
          </p:cNvSpPr>
          <p:nvPr>
            <p:ph type="body" idx="1"/>
          </p:nvPr>
        </p:nvSpPr>
        <p:spPr/>
        <p:txBody>
          <a:bodyPr/>
          <a:lstStyle/>
          <a:p>
            <a:pPr>
              <a:buFontTx/>
              <a:buNone/>
            </a:pPr>
            <a:r>
              <a:rPr lang="en-US" altLang="en-US">
                <a:latin typeface="Calisto MT" charset="0"/>
              </a:rPr>
              <a:t>Using native plant material to maintain or enhance streambanks</a:t>
            </a:r>
          </a:p>
        </p:txBody>
      </p:sp>
      <p:sp>
        <p:nvSpPr>
          <p:cNvPr id="338948" name="Text Box 4"/>
          <p:cNvSpPr txBox="1">
            <a:spLocks noChangeArrowheads="1"/>
          </p:cNvSpPr>
          <p:nvPr/>
        </p:nvSpPr>
        <p:spPr bwMode="auto">
          <a:xfrm>
            <a:off x="685800" y="387350"/>
            <a:ext cx="1266825" cy="1320800"/>
          </a:xfrm>
          <a:prstGeom prst="rect">
            <a:avLst/>
          </a:prstGeom>
          <a:noFill/>
          <a:ln w="9525">
            <a:solidFill>
              <a:srgbClr val="82984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100000"/>
              </a:lnSpc>
              <a:spcBef>
                <a:spcPct val="0"/>
              </a:spcBef>
            </a:pPr>
            <a:r>
              <a:rPr lang="en-US" altLang="en-US" sz="8000">
                <a:latin typeface="Calisto MT" charset="0"/>
              </a:rPr>
              <a:t>Sb</a:t>
            </a:r>
          </a:p>
        </p:txBody>
      </p:sp>
      <p:pic>
        <p:nvPicPr>
          <p:cNvPr id="338949" name="Picture 5" descr="226_26"/>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533400" y="3200400"/>
            <a:ext cx="4038600" cy="2457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38951" name="Picture 7" descr="bioenginee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200400"/>
            <a:ext cx="3733800" cy="2482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38952" name="Text Box 8"/>
          <p:cNvSpPr txBox="1">
            <a:spLocks noChangeArrowheads="1"/>
          </p:cNvSpPr>
          <p:nvPr/>
        </p:nvSpPr>
        <p:spPr bwMode="auto">
          <a:xfrm>
            <a:off x="1752600" y="5562600"/>
            <a:ext cx="1147763"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20000"/>
              </a:spcBef>
            </a:pPr>
            <a:r>
              <a:rPr lang="en-US" altLang="en-US" sz="2800">
                <a:solidFill>
                  <a:srgbClr val="86403B"/>
                </a:solidFill>
                <a:latin typeface="Calisto MT" charset="0"/>
              </a:rPr>
              <a:t>Before</a:t>
            </a:r>
          </a:p>
        </p:txBody>
      </p:sp>
      <p:sp>
        <p:nvSpPr>
          <p:cNvPr id="338953" name="Text Box 9"/>
          <p:cNvSpPr txBox="1">
            <a:spLocks noChangeArrowheads="1"/>
          </p:cNvSpPr>
          <p:nvPr/>
        </p:nvSpPr>
        <p:spPr bwMode="auto">
          <a:xfrm>
            <a:off x="6324600" y="5562600"/>
            <a:ext cx="931863"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20000"/>
              </a:spcBef>
            </a:pPr>
            <a:r>
              <a:rPr lang="en-US" altLang="en-US" sz="2800">
                <a:solidFill>
                  <a:srgbClr val="86403B"/>
                </a:solidFill>
                <a:latin typeface="Calisto MT" charset="0"/>
              </a:rPr>
              <a:t>After</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533400" y="457200"/>
            <a:ext cx="8077200" cy="1143000"/>
          </a:xfrm>
        </p:spPr>
        <p:txBody>
          <a:bodyPr/>
          <a:lstStyle/>
          <a:p>
            <a:r>
              <a:rPr lang="en-US" altLang="en-US" sz="4800"/>
              <a:t>Benefits of Vegetation</a:t>
            </a:r>
            <a:r>
              <a:rPr lang="en-US" altLang="en-US" sz="4800">
                <a:latin typeface="Arial" charset="0"/>
              </a:rPr>
              <a:t/>
            </a:r>
            <a:br>
              <a:rPr lang="en-US" altLang="en-US" sz="4800">
                <a:latin typeface="Arial" charset="0"/>
              </a:rPr>
            </a:br>
            <a:r>
              <a:rPr lang="en-US" altLang="en-US" sz="3200"/>
              <a:t>in E&amp;SC</a:t>
            </a:r>
            <a:endParaRPr lang="en-US" altLang="en-US" sz="4800"/>
          </a:p>
        </p:txBody>
      </p:sp>
      <p:sp>
        <p:nvSpPr>
          <p:cNvPr id="204803" name="Rectangle 3"/>
          <p:cNvSpPr>
            <a:spLocks noGrp="1" noChangeArrowheads="1"/>
          </p:cNvSpPr>
          <p:nvPr>
            <p:ph type="body" idx="1"/>
          </p:nvPr>
        </p:nvSpPr>
        <p:spPr>
          <a:xfrm>
            <a:off x="685800" y="1905000"/>
            <a:ext cx="7772400" cy="4114800"/>
          </a:xfrm>
        </p:spPr>
        <p:txBody>
          <a:bodyPr/>
          <a:lstStyle/>
          <a:p>
            <a:pPr>
              <a:lnSpc>
                <a:spcPct val="90000"/>
              </a:lnSpc>
            </a:pPr>
            <a:r>
              <a:rPr lang="en-US" altLang="en-US" sz="2400"/>
              <a:t>Intercepts raindrops</a:t>
            </a:r>
          </a:p>
          <a:p>
            <a:pPr>
              <a:lnSpc>
                <a:spcPct val="90000"/>
              </a:lnSpc>
            </a:pPr>
            <a:r>
              <a:rPr lang="en-US" altLang="en-US" sz="2400"/>
              <a:t>Reduces detachment</a:t>
            </a:r>
          </a:p>
          <a:p>
            <a:pPr>
              <a:lnSpc>
                <a:spcPct val="90000"/>
              </a:lnSpc>
            </a:pPr>
            <a:r>
              <a:rPr lang="en-US" altLang="en-US" sz="2400"/>
              <a:t>Slows runoff</a:t>
            </a:r>
          </a:p>
          <a:p>
            <a:pPr>
              <a:lnSpc>
                <a:spcPct val="90000"/>
              </a:lnSpc>
            </a:pPr>
            <a:r>
              <a:rPr lang="en-US" altLang="en-US" sz="2400"/>
              <a:t>Cleans runoff</a:t>
            </a:r>
          </a:p>
          <a:p>
            <a:pPr>
              <a:lnSpc>
                <a:spcPct val="90000"/>
              </a:lnSpc>
            </a:pPr>
            <a:r>
              <a:rPr lang="en-US" altLang="en-US" sz="2400"/>
              <a:t>Reduces runoff</a:t>
            </a:r>
          </a:p>
          <a:p>
            <a:pPr>
              <a:lnSpc>
                <a:spcPct val="90000"/>
              </a:lnSpc>
            </a:pPr>
            <a:r>
              <a:rPr lang="en-US" altLang="en-US" sz="2400"/>
              <a:t>Increases infiltration</a:t>
            </a:r>
          </a:p>
          <a:p>
            <a:pPr>
              <a:lnSpc>
                <a:spcPct val="90000"/>
              </a:lnSpc>
            </a:pPr>
            <a:r>
              <a:rPr lang="en-US" altLang="en-US" sz="2400"/>
              <a:t>Protects structures, rivers, streams, and ponds</a:t>
            </a:r>
          </a:p>
          <a:p>
            <a:pPr>
              <a:lnSpc>
                <a:spcPct val="90000"/>
              </a:lnSpc>
            </a:pPr>
            <a:r>
              <a:rPr lang="en-US" altLang="en-US" sz="2400"/>
              <a:t>Reduces maintenance of sediment basins</a:t>
            </a:r>
          </a:p>
          <a:p>
            <a:pPr>
              <a:lnSpc>
                <a:spcPct val="90000"/>
              </a:lnSpc>
            </a:pPr>
            <a:r>
              <a:rPr lang="en-US" altLang="en-US" sz="2400"/>
              <a:t>Improves aesthetics, soil quality, and wildlife habitat </a:t>
            </a:r>
          </a:p>
          <a:p>
            <a:pPr>
              <a:lnSpc>
                <a:spcPct val="90000"/>
              </a:lnSpc>
            </a:pPr>
            <a:endParaRPr lang="en-US" altLang="en-US" sz="2800"/>
          </a:p>
        </p:txBody>
      </p:sp>
      <p:pic>
        <p:nvPicPr>
          <p:cNvPr id="204805" name="Picture 5" descr="weeping lovegrass on steep b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828800"/>
            <a:ext cx="3048000" cy="2146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9" name="Rectangle 3"/>
          <p:cNvSpPr>
            <a:spLocks noGrp="1" noChangeArrowheads="1"/>
          </p:cNvSpPr>
          <p:nvPr>
            <p:ph type="body" idx="1"/>
          </p:nvPr>
        </p:nvSpPr>
        <p:spPr>
          <a:xfrm>
            <a:off x="685800" y="1981200"/>
            <a:ext cx="8229600" cy="4114800"/>
          </a:xfrm>
        </p:spPr>
        <p:txBody>
          <a:bodyPr/>
          <a:lstStyle/>
          <a:p>
            <a:pPr>
              <a:lnSpc>
                <a:spcPct val="90000"/>
              </a:lnSpc>
            </a:pPr>
            <a:r>
              <a:rPr lang="en-US" altLang="en-US"/>
              <a:t>Intensive planning is required</a:t>
            </a:r>
          </a:p>
          <a:p>
            <a:pPr>
              <a:lnSpc>
                <a:spcPct val="90000"/>
              </a:lnSpc>
            </a:pPr>
            <a:r>
              <a:rPr lang="en-US" altLang="en-US"/>
              <a:t>Live stakes, joint plantings, live fascine, brushmattresses, live cribwalls, branchpacking</a:t>
            </a:r>
          </a:p>
          <a:p>
            <a:pPr>
              <a:lnSpc>
                <a:spcPct val="90000"/>
              </a:lnSpc>
            </a:pPr>
            <a:r>
              <a:rPr lang="en-US" altLang="en-US"/>
              <a:t>With structural measures</a:t>
            </a:r>
          </a:p>
          <a:p>
            <a:pPr>
              <a:lnSpc>
                <a:spcPct val="90000"/>
              </a:lnSpc>
            </a:pPr>
            <a:r>
              <a:rPr lang="en-US" altLang="en-US"/>
              <a:t>½ fertilizer at planting, ¼ when new growth is 2” tall, and ¼ about six weeks later </a:t>
            </a:r>
          </a:p>
          <a:p>
            <a:pPr>
              <a:lnSpc>
                <a:spcPct val="90000"/>
              </a:lnSpc>
            </a:pPr>
            <a:r>
              <a:rPr lang="en-US" altLang="en-US"/>
              <a:t>Labor intensive</a:t>
            </a:r>
          </a:p>
          <a:p>
            <a:pPr>
              <a:lnSpc>
                <a:spcPct val="90000"/>
              </a:lnSpc>
            </a:pPr>
            <a:r>
              <a:rPr lang="en-US" altLang="en-US"/>
              <a:t>Local, state, and federal permits</a:t>
            </a:r>
          </a:p>
        </p:txBody>
      </p:sp>
      <p:sp>
        <p:nvSpPr>
          <p:cNvPr id="357381" name="Text Box 5"/>
          <p:cNvSpPr txBox="1">
            <a:spLocks noChangeArrowheads="1"/>
          </p:cNvSpPr>
          <p:nvPr/>
        </p:nvSpPr>
        <p:spPr bwMode="auto">
          <a:xfrm>
            <a:off x="685800" y="387350"/>
            <a:ext cx="1266825" cy="1320800"/>
          </a:xfrm>
          <a:prstGeom prst="rect">
            <a:avLst/>
          </a:prstGeom>
          <a:noFill/>
          <a:ln w="9525">
            <a:solidFill>
              <a:srgbClr val="82984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100000"/>
              </a:lnSpc>
              <a:spcBef>
                <a:spcPct val="0"/>
              </a:spcBef>
            </a:pPr>
            <a:r>
              <a:rPr lang="en-US" altLang="en-US" sz="8000">
                <a:latin typeface="Calisto MT" charset="0"/>
              </a:rPr>
              <a:t>Sb</a:t>
            </a:r>
          </a:p>
        </p:txBody>
      </p:sp>
      <p:sp>
        <p:nvSpPr>
          <p:cNvPr id="357382" name="Rectangle 6"/>
          <p:cNvSpPr>
            <a:spLocks noChangeArrowheads="1"/>
          </p:cNvSpPr>
          <p:nvPr/>
        </p:nvSpPr>
        <p:spPr bwMode="auto">
          <a:xfrm>
            <a:off x="2286000" y="533400"/>
            <a:ext cx="716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spcBef>
                <a:spcPct val="0"/>
              </a:spcBef>
              <a:defRPr sz="4400" b="1">
                <a:solidFill>
                  <a:srgbClr val="829848"/>
                </a:solidFill>
                <a:latin typeface="Calisto MT" charset="0"/>
              </a:defRPr>
            </a:lvl1pPr>
            <a:lvl2pPr>
              <a:spcBef>
                <a:spcPct val="0"/>
              </a:spcBef>
              <a:defRPr sz="4400" b="1">
                <a:solidFill>
                  <a:srgbClr val="829848"/>
                </a:solidFill>
                <a:latin typeface="Calisto MT" charset="0"/>
              </a:defRPr>
            </a:lvl2pPr>
            <a:lvl3pPr>
              <a:spcBef>
                <a:spcPct val="0"/>
              </a:spcBef>
              <a:defRPr sz="4400" b="1">
                <a:solidFill>
                  <a:srgbClr val="829848"/>
                </a:solidFill>
                <a:latin typeface="Calisto MT" charset="0"/>
              </a:defRPr>
            </a:lvl3pPr>
            <a:lvl4pPr>
              <a:spcBef>
                <a:spcPct val="0"/>
              </a:spcBef>
              <a:defRPr sz="4400" b="1">
                <a:solidFill>
                  <a:srgbClr val="829848"/>
                </a:solidFill>
                <a:latin typeface="Calisto MT" charset="0"/>
              </a:defRPr>
            </a:lvl4pPr>
            <a:lvl5pPr>
              <a:spcBef>
                <a:spcPct val="0"/>
              </a:spcBef>
              <a:defRPr sz="4400" b="1">
                <a:solidFill>
                  <a:srgbClr val="829848"/>
                </a:solidFill>
                <a:latin typeface="Calisto MT" charset="0"/>
              </a:defRPr>
            </a:lvl5pPr>
            <a:lvl6pPr marL="457200" eaLnBrk="0" fontAlgn="base" hangingPunct="0">
              <a:spcBef>
                <a:spcPct val="0"/>
              </a:spcBef>
              <a:spcAft>
                <a:spcPct val="0"/>
              </a:spcAft>
              <a:defRPr sz="4400" b="1">
                <a:solidFill>
                  <a:srgbClr val="829848"/>
                </a:solidFill>
                <a:latin typeface="Calisto MT" charset="0"/>
              </a:defRPr>
            </a:lvl6pPr>
            <a:lvl7pPr marL="914400" eaLnBrk="0" fontAlgn="base" hangingPunct="0">
              <a:spcBef>
                <a:spcPct val="0"/>
              </a:spcBef>
              <a:spcAft>
                <a:spcPct val="0"/>
              </a:spcAft>
              <a:defRPr sz="4400" b="1">
                <a:solidFill>
                  <a:srgbClr val="829848"/>
                </a:solidFill>
                <a:latin typeface="Calisto MT" charset="0"/>
              </a:defRPr>
            </a:lvl7pPr>
            <a:lvl8pPr marL="1371600" eaLnBrk="0" fontAlgn="base" hangingPunct="0">
              <a:spcBef>
                <a:spcPct val="0"/>
              </a:spcBef>
              <a:spcAft>
                <a:spcPct val="0"/>
              </a:spcAft>
              <a:defRPr sz="4400" b="1">
                <a:solidFill>
                  <a:srgbClr val="829848"/>
                </a:solidFill>
                <a:latin typeface="Calisto MT" charset="0"/>
              </a:defRPr>
            </a:lvl8pPr>
            <a:lvl9pPr marL="1828800" eaLnBrk="0" fontAlgn="base" hangingPunct="0">
              <a:spcBef>
                <a:spcPct val="0"/>
              </a:spcBef>
              <a:spcAft>
                <a:spcPct val="0"/>
              </a:spcAft>
              <a:defRPr sz="4400" b="1">
                <a:solidFill>
                  <a:srgbClr val="829848"/>
                </a:solidFill>
                <a:latin typeface="Calisto MT" charset="0"/>
              </a:defRPr>
            </a:lvl9pPr>
          </a:lstStyle>
          <a:p>
            <a:pPr>
              <a:lnSpc>
                <a:spcPct val="100000"/>
              </a:lnSpc>
            </a:pPr>
            <a:r>
              <a:rPr lang="en-US" altLang="en-US" sz="3600"/>
              <a:t>Streambank Stabilization       (using Permanent Vegetation)</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body" idx="1"/>
          </p:nvPr>
        </p:nvSpPr>
        <p:spPr>
          <a:xfrm>
            <a:off x="304800" y="2895600"/>
            <a:ext cx="4191000" cy="3265488"/>
          </a:xfrm>
          <a:noFill/>
          <a:ln/>
        </p:spPr>
        <p:txBody>
          <a:bodyPr/>
          <a:lstStyle/>
          <a:p>
            <a:r>
              <a:rPr lang="en-US" altLang="en-US"/>
              <a:t>Holds mulch in place</a:t>
            </a:r>
          </a:p>
          <a:p>
            <a:r>
              <a:rPr lang="en-US" altLang="en-US"/>
              <a:t>Options in “</a:t>
            </a:r>
            <a:r>
              <a:rPr lang="en-US" altLang="en-US" i="1"/>
              <a:t>Manual”</a:t>
            </a:r>
          </a:p>
          <a:p>
            <a:pPr algn="ctr">
              <a:buFontTx/>
              <a:buNone/>
            </a:pPr>
            <a:endParaRPr lang="en-US" altLang="en-US">
              <a:solidFill>
                <a:srgbClr val="B8160A"/>
              </a:solidFill>
            </a:endParaRPr>
          </a:p>
        </p:txBody>
      </p:sp>
      <p:sp>
        <p:nvSpPr>
          <p:cNvPr id="321539" name="Text Box 3"/>
          <p:cNvSpPr txBox="1">
            <a:spLocks noChangeArrowheads="1"/>
          </p:cNvSpPr>
          <p:nvPr/>
        </p:nvSpPr>
        <p:spPr bwMode="auto">
          <a:xfrm>
            <a:off x="2133600" y="609600"/>
            <a:ext cx="66055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100000"/>
              </a:lnSpc>
              <a:spcBef>
                <a:spcPct val="0"/>
              </a:spcBef>
            </a:pPr>
            <a:r>
              <a:rPr lang="en-US" altLang="en-US" sz="4400" b="1">
                <a:solidFill>
                  <a:srgbClr val="829848"/>
                </a:solidFill>
                <a:latin typeface="Calisto MT" charset="0"/>
              </a:rPr>
              <a:t>Tackifiers and Binders</a:t>
            </a:r>
            <a:endParaRPr lang="en-US" altLang="en-US" b="1">
              <a:solidFill>
                <a:srgbClr val="829848"/>
              </a:solidFill>
              <a:latin typeface="Calisto MT" charset="0"/>
            </a:endParaRPr>
          </a:p>
        </p:txBody>
      </p:sp>
      <p:sp>
        <p:nvSpPr>
          <p:cNvPr id="321540" name="Text Box 4"/>
          <p:cNvSpPr txBox="1">
            <a:spLocks noChangeArrowheads="1"/>
          </p:cNvSpPr>
          <p:nvPr/>
        </p:nvSpPr>
        <p:spPr bwMode="auto">
          <a:xfrm>
            <a:off x="609600" y="304800"/>
            <a:ext cx="1379538" cy="1320800"/>
          </a:xfrm>
          <a:prstGeom prst="rect">
            <a:avLst/>
          </a:prstGeom>
          <a:noFill/>
          <a:ln w="9525">
            <a:solidFill>
              <a:srgbClr val="82984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100000"/>
              </a:lnSpc>
              <a:spcBef>
                <a:spcPct val="0"/>
              </a:spcBef>
            </a:pPr>
            <a:r>
              <a:rPr lang="en-US" altLang="en-US" sz="8000"/>
              <a:t>Tb</a:t>
            </a:r>
          </a:p>
        </p:txBody>
      </p:sp>
      <p:sp>
        <p:nvSpPr>
          <p:cNvPr id="321541" name="Text Box 5"/>
          <p:cNvSpPr txBox="1">
            <a:spLocks noChangeArrowheads="1"/>
          </p:cNvSpPr>
          <p:nvPr/>
        </p:nvSpPr>
        <p:spPr bwMode="auto">
          <a:xfrm>
            <a:off x="762000" y="1752600"/>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00000"/>
              </a:lnSpc>
              <a:spcBef>
                <a:spcPct val="50000"/>
              </a:spcBef>
            </a:pPr>
            <a:endParaRPr lang="en-US" altLang="en-US" sz="2400">
              <a:solidFill>
                <a:schemeClr val="tx1"/>
              </a:solidFill>
            </a:endParaRPr>
          </a:p>
        </p:txBody>
      </p:sp>
      <p:sp>
        <p:nvSpPr>
          <p:cNvPr id="321542" name="Rectangle 6"/>
          <p:cNvSpPr>
            <a:spLocks noChangeArrowheads="1"/>
          </p:cNvSpPr>
          <p:nvPr/>
        </p:nvSpPr>
        <p:spPr bwMode="auto">
          <a:xfrm>
            <a:off x="457200" y="1905000"/>
            <a:ext cx="6781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00000"/>
              </a:lnSpc>
              <a:spcBef>
                <a:spcPct val="0"/>
              </a:spcBef>
            </a:pPr>
            <a:r>
              <a:rPr lang="en-US" altLang="en-US" sz="3200">
                <a:solidFill>
                  <a:srgbClr val="829848"/>
                </a:solidFill>
              </a:rPr>
              <a:t>Used to anchor straw or hay mulch</a:t>
            </a:r>
          </a:p>
        </p:txBody>
      </p:sp>
      <p:pic>
        <p:nvPicPr>
          <p:cNvPr id="321543" name="Picture 7" descr="mulch not anchored on road b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917825"/>
            <a:ext cx="4267200" cy="304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Text Box 1026"/>
          <p:cNvSpPr txBox="1">
            <a:spLocks noChangeArrowheads="1"/>
          </p:cNvSpPr>
          <p:nvPr/>
        </p:nvSpPr>
        <p:spPr bwMode="auto">
          <a:xfrm>
            <a:off x="2133600" y="381000"/>
            <a:ext cx="396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100000"/>
              </a:lnSpc>
              <a:spcBef>
                <a:spcPct val="0"/>
              </a:spcBef>
            </a:pPr>
            <a:r>
              <a:rPr lang="en-US" altLang="en-US" sz="5400" b="1">
                <a:solidFill>
                  <a:srgbClr val="829848"/>
                </a:solidFill>
                <a:latin typeface="Calisto MT" charset="0"/>
              </a:rPr>
              <a:t>Topsoiling</a:t>
            </a:r>
          </a:p>
        </p:txBody>
      </p:sp>
      <p:sp>
        <p:nvSpPr>
          <p:cNvPr id="275459" name="Text Box 1027"/>
          <p:cNvSpPr txBox="1">
            <a:spLocks noChangeArrowheads="1"/>
          </p:cNvSpPr>
          <p:nvPr/>
        </p:nvSpPr>
        <p:spPr bwMode="auto">
          <a:xfrm>
            <a:off x="152400" y="1828800"/>
            <a:ext cx="8737600" cy="349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100000"/>
              </a:lnSpc>
              <a:spcBef>
                <a:spcPct val="0"/>
              </a:spcBef>
            </a:pPr>
            <a:r>
              <a:rPr lang="en-US" altLang="en-US"/>
              <a:t>Stripping, storing, and using</a:t>
            </a:r>
          </a:p>
          <a:p>
            <a:pPr eaLnBrk="1" hangingPunct="1">
              <a:lnSpc>
                <a:spcPct val="100000"/>
              </a:lnSpc>
              <a:spcBef>
                <a:spcPct val="0"/>
              </a:spcBef>
            </a:pPr>
            <a:r>
              <a:rPr lang="en-US" altLang="en-US"/>
              <a:t>topsoil as topdressing</a:t>
            </a:r>
          </a:p>
          <a:p>
            <a:pPr eaLnBrk="1" hangingPunct="1">
              <a:lnSpc>
                <a:spcPct val="100000"/>
              </a:lnSpc>
              <a:spcBef>
                <a:spcPct val="0"/>
              </a:spcBef>
            </a:pPr>
            <a:endParaRPr lang="en-US" altLang="en-US"/>
          </a:p>
          <a:p>
            <a:pPr eaLnBrk="1" hangingPunct="1">
              <a:lnSpc>
                <a:spcPct val="100000"/>
              </a:lnSpc>
              <a:spcBef>
                <a:spcPct val="0"/>
              </a:spcBef>
            </a:pPr>
            <a:endParaRPr lang="en-US" altLang="en-US" sz="900"/>
          </a:p>
          <a:p>
            <a:pPr eaLnBrk="1" hangingPunct="1">
              <a:lnSpc>
                <a:spcPct val="100000"/>
              </a:lnSpc>
              <a:spcBef>
                <a:spcPct val="0"/>
              </a:spcBef>
              <a:buFontTx/>
              <a:buChar char="•"/>
            </a:pPr>
            <a:endParaRPr lang="en-US" altLang="en-US" sz="900"/>
          </a:p>
          <a:p>
            <a:pPr eaLnBrk="1" hangingPunct="1">
              <a:lnSpc>
                <a:spcPct val="100000"/>
              </a:lnSpc>
              <a:spcBef>
                <a:spcPct val="0"/>
              </a:spcBef>
              <a:buFontTx/>
              <a:buChar char="•"/>
            </a:pPr>
            <a:r>
              <a:rPr lang="en-US" altLang="en-US"/>
              <a:t> </a:t>
            </a:r>
            <a:r>
              <a:rPr lang="en-US" altLang="en-US" b="1"/>
              <a:t>Reduces lime and fertilizer needs</a:t>
            </a:r>
            <a:r>
              <a:rPr lang="en-US" altLang="en-US"/>
              <a:t> </a:t>
            </a:r>
          </a:p>
          <a:p>
            <a:pPr eaLnBrk="1" hangingPunct="1">
              <a:lnSpc>
                <a:spcPct val="100000"/>
              </a:lnSpc>
              <a:spcBef>
                <a:spcPct val="0"/>
              </a:spcBef>
              <a:buFontTx/>
              <a:buChar char="•"/>
            </a:pPr>
            <a:r>
              <a:rPr lang="en-US" altLang="en-US"/>
              <a:t> </a:t>
            </a:r>
            <a:r>
              <a:rPr lang="en-US" altLang="en-US" b="1"/>
              <a:t>Better plant growth</a:t>
            </a:r>
            <a:endParaRPr lang="en-US" altLang="en-US" sz="900" b="1"/>
          </a:p>
          <a:p>
            <a:pPr eaLnBrk="1" hangingPunct="1">
              <a:lnSpc>
                <a:spcPct val="100000"/>
              </a:lnSpc>
              <a:spcBef>
                <a:spcPct val="0"/>
              </a:spcBef>
              <a:buFontTx/>
              <a:buChar char="•"/>
            </a:pPr>
            <a:endParaRPr lang="en-US" altLang="en-US" sz="900"/>
          </a:p>
          <a:p>
            <a:pPr eaLnBrk="1" hangingPunct="1">
              <a:lnSpc>
                <a:spcPct val="100000"/>
              </a:lnSpc>
              <a:spcBef>
                <a:spcPct val="0"/>
              </a:spcBef>
            </a:pPr>
            <a:r>
              <a:rPr lang="en-US" altLang="en-US" b="1"/>
              <a:t> </a:t>
            </a:r>
            <a:endParaRPr lang="en-US" altLang="en-US"/>
          </a:p>
          <a:p>
            <a:pPr eaLnBrk="1" hangingPunct="1">
              <a:lnSpc>
                <a:spcPct val="100000"/>
              </a:lnSpc>
              <a:spcBef>
                <a:spcPct val="0"/>
              </a:spcBef>
              <a:buFontTx/>
              <a:buChar char="•"/>
            </a:pPr>
            <a:endParaRPr lang="en-US" altLang="en-US">
              <a:solidFill>
                <a:srgbClr val="000099"/>
              </a:solidFill>
            </a:endParaRPr>
          </a:p>
        </p:txBody>
      </p:sp>
      <p:sp>
        <p:nvSpPr>
          <p:cNvPr id="275460" name="Text Box 1028"/>
          <p:cNvSpPr txBox="1">
            <a:spLocks noChangeArrowheads="1"/>
          </p:cNvSpPr>
          <p:nvPr/>
        </p:nvSpPr>
        <p:spPr bwMode="auto">
          <a:xfrm>
            <a:off x="609600" y="311150"/>
            <a:ext cx="1322388" cy="1320800"/>
          </a:xfrm>
          <a:prstGeom prst="rect">
            <a:avLst/>
          </a:prstGeom>
          <a:noFill/>
          <a:ln w="9525">
            <a:solidFill>
              <a:srgbClr val="82984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100000"/>
              </a:lnSpc>
              <a:spcBef>
                <a:spcPct val="0"/>
              </a:spcBef>
            </a:pPr>
            <a:r>
              <a:rPr lang="en-US" altLang="en-US" sz="8000">
                <a:latin typeface="Calisto MT" charset="0"/>
              </a:rPr>
              <a:t>Tp</a:t>
            </a:r>
          </a:p>
        </p:txBody>
      </p:sp>
      <p:pic>
        <p:nvPicPr>
          <p:cNvPr id="275461" name="Picture 1029" descr="stockpiled topsoil"/>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5638800" y="1066800"/>
            <a:ext cx="3276600" cy="233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5462" name="Picture 1030" descr="Rockdale topsoil as topdressing 06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886200"/>
            <a:ext cx="4267200" cy="2832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en-US" altLang="en-US"/>
              <a:t>Additional Tools for Success</a:t>
            </a:r>
          </a:p>
        </p:txBody>
      </p:sp>
      <p:sp>
        <p:nvSpPr>
          <p:cNvPr id="363523" name="Rectangle 3"/>
          <p:cNvSpPr>
            <a:spLocks noGrp="1" noChangeArrowheads="1"/>
          </p:cNvSpPr>
          <p:nvPr>
            <p:ph type="body" idx="1"/>
          </p:nvPr>
        </p:nvSpPr>
        <p:spPr/>
        <p:txBody>
          <a:bodyPr/>
          <a:lstStyle/>
          <a:p>
            <a:endParaRPr lang="en-US" altLang="en-US"/>
          </a:p>
          <a:p>
            <a:r>
              <a:rPr lang="en-US" altLang="en-US"/>
              <a:t>“Tracking” with bulldozer</a:t>
            </a:r>
          </a:p>
          <a:p>
            <a:r>
              <a:rPr lang="en-US" altLang="en-US"/>
              <a:t>Shape of grassed waterways</a:t>
            </a:r>
          </a:p>
          <a:p>
            <a:r>
              <a:rPr lang="en-US" altLang="en-US"/>
              <a:t>Subsoiling</a:t>
            </a:r>
          </a:p>
          <a:p>
            <a:r>
              <a:rPr lang="en-US" altLang="en-US"/>
              <a:t>Maintenance</a:t>
            </a:r>
          </a:p>
          <a:p>
            <a:pPr lvl="1">
              <a:buFontTx/>
              <a:buNone/>
            </a:pPr>
            <a:endParaRPr lang="en-US" altLang="en-US"/>
          </a:p>
        </p:txBody>
      </p:sp>
      <p:pic>
        <p:nvPicPr>
          <p:cNvPr id="363524" name="Picture 4" descr="MCj023776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828800"/>
            <a:ext cx="1503363" cy="15319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2" descr="tracking FL ESC Inspectors Manual"/>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228600" y="457200"/>
            <a:ext cx="8534400" cy="4487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64547" name="Text Box 3"/>
          <p:cNvSpPr txBox="1">
            <a:spLocks noChangeArrowheads="1"/>
          </p:cNvSpPr>
          <p:nvPr/>
        </p:nvSpPr>
        <p:spPr bwMode="auto">
          <a:xfrm>
            <a:off x="5105400" y="4572000"/>
            <a:ext cx="3592513"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20000"/>
              </a:spcBef>
            </a:pPr>
            <a:r>
              <a:rPr lang="en-US" altLang="en-US" sz="1000">
                <a:solidFill>
                  <a:srgbClr val="86403B"/>
                </a:solidFill>
              </a:rPr>
              <a:t>Source:  Florida Erosion and Sediment Control Inspector’s Manual</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0" name="Picture 2" descr="tracked bank3"/>
          <p:cNvPicPr>
            <a:picLocks noChangeAspect="1" noChangeArrowheads="1"/>
          </p:cNvPicPr>
          <p:nvPr/>
        </p:nvPicPr>
        <p:blipFill>
          <a:blip r:embed="rId3">
            <a:lum contrast="12000"/>
            <a:alphaModFix amt="50000"/>
            <a:extLst>
              <a:ext uri="{28A0092B-C50C-407E-A947-70E740481C1C}">
                <a14:useLocalDpi xmlns:a14="http://schemas.microsoft.com/office/drawing/2010/main" val="0"/>
              </a:ext>
            </a:extLst>
          </a:blip>
          <a:srcRect/>
          <a:stretch>
            <a:fillRect/>
          </a:stretch>
        </p:blipFill>
        <p:spPr bwMode="auto">
          <a:xfrm>
            <a:off x="0" y="0"/>
            <a:ext cx="10896600" cy="7232650"/>
          </a:xfrm>
          <a:prstGeom prst="rect">
            <a:avLst/>
          </a:prstGeom>
          <a:solidFill>
            <a:srgbClr val="FFFFFF">
              <a:alpha val="50000"/>
            </a:srgbClr>
          </a:solidFill>
        </p:spPr>
      </p:pic>
      <p:sp>
        <p:nvSpPr>
          <p:cNvPr id="365571" name="Text Box 3"/>
          <p:cNvSpPr txBox="1">
            <a:spLocks noChangeArrowheads="1"/>
          </p:cNvSpPr>
          <p:nvPr/>
        </p:nvSpPr>
        <p:spPr bwMode="auto">
          <a:xfrm>
            <a:off x="990600" y="228600"/>
            <a:ext cx="4267200" cy="528638"/>
          </a:xfrm>
          <a:prstGeom prst="rect">
            <a:avLst/>
          </a:prstGeom>
          <a:solidFill>
            <a:srgbClr val="E2E1C3"/>
          </a:solidFill>
          <a:ln w="9525">
            <a:solidFill>
              <a:srgbClr val="86403B"/>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00000"/>
              </a:lnSpc>
              <a:spcBef>
                <a:spcPct val="0"/>
              </a:spcBef>
            </a:pPr>
            <a:r>
              <a:rPr lang="en-US" altLang="en-US" b="1"/>
              <a:t>Tracked with bulldozer</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1026"/>
          <p:cNvSpPr>
            <a:spLocks noGrp="1" noChangeArrowheads="1"/>
          </p:cNvSpPr>
          <p:nvPr>
            <p:ph type="title"/>
          </p:nvPr>
        </p:nvSpPr>
        <p:spPr>
          <a:xfrm>
            <a:off x="533400" y="228600"/>
            <a:ext cx="8153400" cy="9144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4000"/>
              <a:t>Concentrated flow requires </a:t>
            </a:r>
            <a:br>
              <a:rPr lang="en-US" altLang="en-US" sz="4000"/>
            </a:br>
            <a:r>
              <a:rPr lang="en-US" altLang="en-US" sz="4000"/>
              <a:t>special treatment</a:t>
            </a:r>
          </a:p>
        </p:txBody>
      </p:sp>
      <p:pic>
        <p:nvPicPr>
          <p:cNvPr id="153604" name="Picture 1028" descr="227_27"/>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705600" y="3124200"/>
            <a:ext cx="2200275" cy="3352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3608" name="Text Box 1032"/>
          <p:cNvSpPr txBox="1">
            <a:spLocks noChangeArrowheads="1"/>
          </p:cNvSpPr>
          <p:nvPr/>
        </p:nvSpPr>
        <p:spPr bwMode="auto">
          <a:xfrm>
            <a:off x="4648200" y="4267200"/>
            <a:ext cx="1752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00000"/>
              </a:lnSpc>
              <a:spcBef>
                <a:spcPct val="0"/>
              </a:spcBef>
            </a:pPr>
            <a:r>
              <a:rPr lang="en-US" altLang="en-US" sz="2400" b="1">
                <a:latin typeface="Calisto MT" charset="0"/>
              </a:rPr>
              <a:t>Divert to a safe outlet</a:t>
            </a:r>
          </a:p>
        </p:txBody>
      </p:sp>
      <p:pic>
        <p:nvPicPr>
          <p:cNvPr id="153611" name="Picture 1035" descr="diversion N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447800"/>
            <a:ext cx="2971800" cy="2392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12" name="Picture 1036" descr="checkdams Rabun Coun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648200"/>
            <a:ext cx="2914650" cy="1930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13" name="Picture 1037" descr="Rockdale bank erosion and sediment 06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295400"/>
            <a:ext cx="2124075" cy="3200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a:xfrm>
            <a:off x="762000" y="152400"/>
            <a:ext cx="7772400" cy="1143000"/>
          </a:xfrm>
        </p:spPr>
        <p:txBody>
          <a:bodyPr/>
          <a:lstStyle/>
          <a:p>
            <a:r>
              <a:rPr lang="en-US" altLang="en-US" sz="3600"/>
              <a:t>Choice of Grassed Waterway Shape Can Aid Vegetative Establishment</a:t>
            </a:r>
          </a:p>
        </p:txBody>
      </p:sp>
      <p:grpSp>
        <p:nvGrpSpPr>
          <p:cNvPr id="355333" name="Group 5"/>
          <p:cNvGrpSpPr>
            <a:grpSpLocks/>
          </p:cNvGrpSpPr>
          <p:nvPr/>
        </p:nvGrpSpPr>
        <p:grpSpPr bwMode="auto">
          <a:xfrm>
            <a:off x="2971800" y="4876800"/>
            <a:ext cx="3230563" cy="1336675"/>
            <a:chOff x="1858" y="3389"/>
            <a:chExt cx="2035" cy="842"/>
          </a:xfrm>
        </p:grpSpPr>
        <p:grpSp>
          <p:nvGrpSpPr>
            <p:cNvPr id="355334" name="Group 6"/>
            <p:cNvGrpSpPr>
              <a:grpSpLocks/>
            </p:cNvGrpSpPr>
            <p:nvPr/>
          </p:nvGrpSpPr>
          <p:grpSpPr bwMode="auto">
            <a:xfrm>
              <a:off x="1858" y="3389"/>
              <a:ext cx="2035" cy="359"/>
              <a:chOff x="1858" y="3389"/>
              <a:chExt cx="2035" cy="359"/>
            </a:xfrm>
          </p:grpSpPr>
          <p:sp>
            <p:nvSpPr>
              <p:cNvPr id="355335" name="Line 7"/>
              <p:cNvSpPr>
                <a:spLocks noChangeShapeType="1"/>
              </p:cNvSpPr>
              <p:nvPr/>
            </p:nvSpPr>
            <p:spPr bwMode="auto">
              <a:xfrm flipV="1">
                <a:off x="2885" y="3389"/>
                <a:ext cx="865" cy="359"/>
              </a:xfrm>
              <a:prstGeom prst="line">
                <a:avLst/>
              </a:prstGeom>
              <a:noFill/>
              <a:ln w="508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36" name="Line 8"/>
              <p:cNvSpPr>
                <a:spLocks noChangeShapeType="1"/>
              </p:cNvSpPr>
              <p:nvPr/>
            </p:nvSpPr>
            <p:spPr bwMode="auto">
              <a:xfrm>
                <a:off x="2083" y="3407"/>
                <a:ext cx="814" cy="339"/>
              </a:xfrm>
              <a:prstGeom prst="line">
                <a:avLst/>
              </a:prstGeom>
              <a:noFill/>
              <a:ln w="508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37" name="Line 9"/>
              <p:cNvSpPr>
                <a:spLocks noChangeShapeType="1"/>
              </p:cNvSpPr>
              <p:nvPr/>
            </p:nvSpPr>
            <p:spPr bwMode="auto">
              <a:xfrm flipH="1">
                <a:off x="1858" y="3407"/>
                <a:ext cx="220" cy="0"/>
              </a:xfrm>
              <a:prstGeom prst="line">
                <a:avLst/>
              </a:prstGeom>
              <a:noFill/>
              <a:ln w="508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38" name="Line 10"/>
              <p:cNvSpPr>
                <a:spLocks noChangeShapeType="1"/>
              </p:cNvSpPr>
              <p:nvPr/>
            </p:nvSpPr>
            <p:spPr bwMode="auto">
              <a:xfrm>
                <a:off x="3745" y="3399"/>
                <a:ext cx="148" cy="4"/>
              </a:xfrm>
              <a:prstGeom prst="line">
                <a:avLst/>
              </a:prstGeom>
              <a:noFill/>
              <a:ln w="508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355339" name="Group 11"/>
              <p:cNvGrpSpPr>
                <a:grpSpLocks/>
              </p:cNvGrpSpPr>
              <p:nvPr/>
            </p:nvGrpSpPr>
            <p:grpSpPr bwMode="auto">
              <a:xfrm>
                <a:off x="2867" y="3406"/>
                <a:ext cx="63" cy="340"/>
                <a:chOff x="2867" y="3406"/>
                <a:chExt cx="63" cy="340"/>
              </a:xfrm>
            </p:grpSpPr>
            <p:sp>
              <p:nvSpPr>
                <p:cNvPr id="355340" name="Line 12"/>
                <p:cNvSpPr>
                  <a:spLocks noChangeShapeType="1"/>
                </p:cNvSpPr>
                <p:nvPr/>
              </p:nvSpPr>
              <p:spPr bwMode="auto">
                <a:xfrm>
                  <a:off x="2901" y="3471"/>
                  <a:ext cx="0" cy="21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41" name="Freeform 13"/>
                <p:cNvSpPr>
                  <a:spLocks/>
                </p:cNvSpPr>
                <p:nvPr/>
              </p:nvSpPr>
              <p:spPr bwMode="auto">
                <a:xfrm>
                  <a:off x="2868" y="3634"/>
                  <a:ext cx="62" cy="112"/>
                </a:xfrm>
                <a:custGeom>
                  <a:avLst/>
                  <a:gdLst>
                    <a:gd name="T0" fmla="*/ 30 w 62"/>
                    <a:gd name="T1" fmla="*/ 111 h 112"/>
                    <a:gd name="T2" fmla="*/ 61 w 62"/>
                    <a:gd name="T3" fmla="*/ 0 h 112"/>
                    <a:gd name="T4" fmla="*/ 0 w 62"/>
                    <a:gd name="T5" fmla="*/ 0 h 112"/>
                    <a:gd name="T6" fmla="*/ 30 w 62"/>
                    <a:gd name="T7" fmla="*/ 111 h 112"/>
                  </a:gdLst>
                  <a:ahLst/>
                  <a:cxnLst>
                    <a:cxn ang="0">
                      <a:pos x="T0" y="T1"/>
                    </a:cxn>
                    <a:cxn ang="0">
                      <a:pos x="T2" y="T3"/>
                    </a:cxn>
                    <a:cxn ang="0">
                      <a:pos x="T4" y="T5"/>
                    </a:cxn>
                    <a:cxn ang="0">
                      <a:pos x="T6" y="T7"/>
                    </a:cxn>
                  </a:cxnLst>
                  <a:rect l="0" t="0" r="r" b="b"/>
                  <a:pathLst>
                    <a:path w="62" h="112">
                      <a:moveTo>
                        <a:pt x="30" y="111"/>
                      </a:moveTo>
                      <a:lnTo>
                        <a:pt x="61" y="0"/>
                      </a:lnTo>
                      <a:lnTo>
                        <a:pt x="0" y="0"/>
                      </a:lnTo>
                      <a:lnTo>
                        <a:pt x="30" y="111"/>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5342" name="Freeform 14"/>
                <p:cNvSpPr>
                  <a:spLocks/>
                </p:cNvSpPr>
                <p:nvPr/>
              </p:nvSpPr>
              <p:spPr bwMode="auto">
                <a:xfrm>
                  <a:off x="2867" y="3406"/>
                  <a:ext cx="62" cy="112"/>
                </a:xfrm>
                <a:custGeom>
                  <a:avLst/>
                  <a:gdLst>
                    <a:gd name="T0" fmla="*/ 30 w 62"/>
                    <a:gd name="T1" fmla="*/ 0 h 112"/>
                    <a:gd name="T2" fmla="*/ 0 w 62"/>
                    <a:gd name="T3" fmla="*/ 111 h 112"/>
                    <a:gd name="T4" fmla="*/ 61 w 62"/>
                    <a:gd name="T5" fmla="*/ 111 h 112"/>
                    <a:gd name="T6" fmla="*/ 30 w 62"/>
                    <a:gd name="T7" fmla="*/ 0 h 112"/>
                  </a:gdLst>
                  <a:ahLst/>
                  <a:cxnLst>
                    <a:cxn ang="0">
                      <a:pos x="T0" y="T1"/>
                    </a:cxn>
                    <a:cxn ang="0">
                      <a:pos x="T2" y="T3"/>
                    </a:cxn>
                    <a:cxn ang="0">
                      <a:pos x="T4" y="T5"/>
                    </a:cxn>
                    <a:cxn ang="0">
                      <a:pos x="T6" y="T7"/>
                    </a:cxn>
                  </a:cxnLst>
                  <a:rect l="0" t="0" r="r" b="b"/>
                  <a:pathLst>
                    <a:path w="62" h="112">
                      <a:moveTo>
                        <a:pt x="30" y="0"/>
                      </a:moveTo>
                      <a:lnTo>
                        <a:pt x="0" y="111"/>
                      </a:lnTo>
                      <a:lnTo>
                        <a:pt x="61" y="111"/>
                      </a:lnTo>
                      <a:lnTo>
                        <a:pt x="30" y="0"/>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55343" name="Rectangle 15"/>
              <p:cNvSpPr>
                <a:spLocks noChangeArrowheads="1"/>
              </p:cNvSpPr>
              <p:nvPr/>
            </p:nvSpPr>
            <p:spPr bwMode="auto">
              <a:xfrm>
                <a:off x="2936" y="3488"/>
                <a:ext cx="183" cy="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nSpc>
                    <a:spcPct val="100000"/>
                  </a:lnSpc>
                  <a:spcBef>
                    <a:spcPct val="0"/>
                  </a:spcBef>
                </a:pPr>
                <a:r>
                  <a:rPr lang="en-US" altLang="en-US" sz="1200">
                    <a:solidFill>
                      <a:srgbClr val="000000"/>
                    </a:solidFill>
                  </a:rPr>
                  <a:t>D</a:t>
                </a:r>
              </a:p>
            </p:txBody>
          </p:sp>
          <p:grpSp>
            <p:nvGrpSpPr>
              <p:cNvPr id="355344" name="Group 16"/>
              <p:cNvGrpSpPr>
                <a:grpSpLocks/>
              </p:cNvGrpSpPr>
              <p:nvPr/>
            </p:nvGrpSpPr>
            <p:grpSpPr bwMode="auto">
              <a:xfrm>
                <a:off x="2070" y="3402"/>
                <a:ext cx="1683" cy="0"/>
                <a:chOff x="2070" y="3402"/>
                <a:chExt cx="1683" cy="0"/>
              </a:xfrm>
            </p:grpSpPr>
            <p:sp>
              <p:nvSpPr>
                <p:cNvPr id="355345" name="Line 17"/>
                <p:cNvSpPr>
                  <a:spLocks noChangeShapeType="1"/>
                </p:cNvSpPr>
                <p:nvPr/>
              </p:nvSpPr>
              <p:spPr bwMode="auto">
                <a:xfrm>
                  <a:off x="2070" y="3402"/>
                  <a:ext cx="2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46" name="Line 18"/>
                <p:cNvSpPr>
                  <a:spLocks noChangeShapeType="1"/>
                </p:cNvSpPr>
                <p:nvPr/>
              </p:nvSpPr>
              <p:spPr bwMode="auto">
                <a:xfrm>
                  <a:off x="2134" y="3402"/>
                  <a:ext cx="2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47" name="Line 19"/>
                <p:cNvSpPr>
                  <a:spLocks noChangeShapeType="1"/>
                </p:cNvSpPr>
                <p:nvPr/>
              </p:nvSpPr>
              <p:spPr bwMode="auto">
                <a:xfrm>
                  <a:off x="2198" y="3402"/>
                  <a:ext cx="2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48" name="Line 20"/>
                <p:cNvSpPr>
                  <a:spLocks noChangeShapeType="1"/>
                </p:cNvSpPr>
                <p:nvPr/>
              </p:nvSpPr>
              <p:spPr bwMode="auto">
                <a:xfrm>
                  <a:off x="2262" y="3402"/>
                  <a:ext cx="2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49" name="Line 21"/>
                <p:cNvSpPr>
                  <a:spLocks noChangeShapeType="1"/>
                </p:cNvSpPr>
                <p:nvPr/>
              </p:nvSpPr>
              <p:spPr bwMode="auto">
                <a:xfrm>
                  <a:off x="2326" y="3402"/>
                  <a:ext cx="2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50" name="Line 22"/>
                <p:cNvSpPr>
                  <a:spLocks noChangeShapeType="1"/>
                </p:cNvSpPr>
                <p:nvPr/>
              </p:nvSpPr>
              <p:spPr bwMode="auto">
                <a:xfrm>
                  <a:off x="2390" y="3402"/>
                  <a:ext cx="2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51" name="Line 23"/>
                <p:cNvSpPr>
                  <a:spLocks noChangeShapeType="1"/>
                </p:cNvSpPr>
                <p:nvPr/>
              </p:nvSpPr>
              <p:spPr bwMode="auto">
                <a:xfrm>
                  <a:off x="2454" y="3402"/>
                  <a:ext cx="2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52" name="Line 24"/>
                <p:cNvSpPr>
                  <a:spLocks noChangeShapeType="1"/>
                </p:cNvSpPr>
                <p:nvPr/>
              </p:nvSpPr>
              <p:spPr bwMode="auto">
                <a:xfrm>
                  <a:off x="2518" y="3402"/>
                  <a:ext cx="2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53" name="Line 25"/>
                <p:cNvSpPr>
                  <a:spLocks noChangeShapeType="1"/>
                </p:cNvSpPr>
                <p:nvPr/>
              </p:nvSpPr>
              <p:spPr bwMode="auto">
                <a:xfrm>
                  <a:off x="2582" y="3402"/>
                  <a:ext cx="2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54" name="Line 26"/>
                <p:cNvSpPr>
                  <a:spLocks noChangeShapeType="1"/>
                </p:cNvSpPr>
                <p:nvPr/>
              </p:nvSpPr>
              <p:spPr bwMode="auto">
                <a:xfrm>
                  <a:off x="2646" y="3402"/>
                  <a:ext cx="2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55" name="Line 27"/>
                <p:cNvSpPr>
                  <a:spLocks noChangeShapeType="1"/>
                </p:cNvSpPr>
                <p:nvPr/>
              </p:nvSpPr>
              <p:spPr bwMode="auto">
                <a:xfrm>
                  <a:off x="2710" y="3402"/>
                  <a:ext cx="2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56" name="Line 28"/>
                <p:cNvSpPr>
                  <a:spLocks noChangeShapeType="1"/>
                </p:cNvSpPr>
                <p:nvPr/>
              </p:nvSpPr>
              <p:spPr bwMode="auto">
                <a:xfrm>
                  <a:off x="2774" y="3402"/>
                  <a:ext cx="2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57" name="Line 29"/>
                <p:cNvSpPr>
                  <a:spLocks noChangeShapeType="1"/>
                </p:cNvSpPr>
                <p:nvPr/>
              </p:nvSpPr>
              <p:spPr bwMode="auto">
                <a:xfrm>
                  <a:off x="2838" y="3402"/>
                  <a:ext cx="2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58" name="Line 30"/>
                <p:cNvSpPr>
                  <a:spLocks noChangeShapeType="1"/>
                </p:cNvSpPr>
                <p:nvPr/>
              </p:nvSpPr>
              <p:spPr bwMode="auto">
                <a:xfrm>
                  <a:off x="2901" y="3402"/>
                  <a:ext cx="2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59" name="Line 31"/>
                <p:cNvSpPr>
                  <a:spLocks noChangeShapeType="1"/>
                </p:cNvSpPr>
                <p:nvPr/>
              </p:nvSpPr>
              <p:spPr bwMode="auto">
                <a:xfrm>
                  <a:off x="2965" y="3402"/>
                  <a:ext cx="2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60" name="Line 32"/>
                <p:cNvSpPr>
                  <a:spLocks noChangeShapeType="1"/>
                </p:cNvSpPr>
                <p:nvPr/>
              </p:nvSpPr>
              <p:spPr bwMode="auto">
                <a:xfrm>
                  <a:off x="3029" y="3402"/>
                  <a:ext cx="2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61" name="Line 33"/>
                <p:cNvSpPr>
                  <a:spLocks noChangeShapeType="1"/>
                </p:cNvSpPr>
                <p:nvPr/>
              </p:nvSpPr>
              <p:spPr bwMode="auto">
                <a:xfrm>
                  <a:off x="3093" y="3402"/>
                  <a:ext cx="2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62" name="Line 34"/>
                <p:cNvSpPr>
                  <a:spLocks noChangeShapeType="1"/>
                </p:cNvSpPr>
                <p:nvPr/>
              </p:nvSpPr>
              <p:spPr bwMode="auto">
                <a:xfrm>
                  <a:off x="3157" y="3402"/>
                  <a:ext cx="2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63" name="Line 35"/>
                <p:cNvSpPr>
                  <a:spLocks noChangeShapeType="1"/>
                </p:cNvSpPr>
                <p:nvPr/>
              </p:nvSpPr>
              <p:spPr bwMode="auto">
                <a:xfrm>
                  <a:off x="3221" y="3402"/>
                  <a:ext cx="2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64" name="Line 36"/>
                <p:cNvSpPr>
                  <a:spLocks noChangeShapeType="1"/>
                </p:cNvSpPr>
                <p:nvPr/>
              </p:nvSpPr>
              <p:spPr bwMode="auto">
                <a:xfrm>
                  <a:off x="3285" y="3402"/>
                  <a:ext cx="2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65" name="Line 37"/>
                <p:cNvSpPr>
                  <a:spLocks noChangeShapeType="1"/>
                </p:cNvSpPr>
                <p:nvPr/>
              </p:nvSpPr>
              <p:spPr bwMode="auto">
                <a:xfrm>
                  <a:off x="3349" y="3402"/>
                  <a:ext cx="2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66" name="Line 38"/>
                <p:cNvSpPr>
                  <a:spLocks noChangeShapeType="1"/>
                </p:cNvSpPr>
                <p:nvPr/>
              </p:nvSpPr>
              <p:spPr bwMode="auto">
                <a:xfrm>
                  <a:off x="3413" y="3402"/>
                  <a:ext cx="2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67" name="Line 39"/>
                <p:cNvSpPr>
                  <a:spLocks noChangeShapeType="1"/>
                </p:cNvSpPr>
                <p:nvPr/>
              </p:nvSpPr>
              <p:spPr bwMode="auto">
                <a:xfrm>
                  <a:off x="3477" y="3402"/>
                  <a:ext cx="2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68" name="Line 40"/>
                <p:cNvSpPr>
                  <a:spLocks noChangeShapeType="1"/>
                </p:cNvSpPr>
                <p:nvPr/>
              </p:nvSpPr>
              <p:spPr bwMode="auto">
                <a:xfrm>
                  <a:off x="3541" y="3402"/>
                  <a:ext cx="2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69" name="Line 41"/>
                <p:cNvSpPr>
                  <a:spLocks noChangeShapeType="1"/>
                </p:cNvSpPr>
                <p:nvPr/>
              </p:nvSpPr>
              <p:spPr bwMode="auto">
                <a:xfrm>
                  <a:off x="3605" y="3402"/>
                  <a:ext cx="2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70" name="Line 42"/>
                <p:cNvSpPr>
                  <a:spLocks noChangeShapeType="1"/>
                </p:cNvSpPr>
                <p:nvPr/>
              </p:nvSpPr>
              <p:spPr bwMode="auto">
                <a:xfrm>
                  <a:off x="3669" y="3402"/>
                  <a:ext cx="2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71" name="Line 43"/>
                <p:cNvSpPr>
                  <a:spLocks noChangeShapeType="1"/>
                </p:cNvSpPr>
                <p:nvPr/>
              </p:nvSpPr>
              <p:spPr bwMode="auto">
                <a:xfrm>
                  <a:off x="3733" y="3402"/>
                  <a:ext cx="2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355372" name="Rectangle 44"/>
            <p:cNvSpPr>
              <a:spLocks noChangeArrowheads="1"/>
            </p:cNvSpPr>
            <p:nvPr/>
          </p:nvSpPr>
          <p:spPr bwMode="auto">
            <a:xfrm>
              <a:off x="2318" y="3829"/>
              <a:ext cx="1330" cy="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lnSpc>
                  <a:spcPct val="100000"/>
                </a:lnSpc>
                <a:spcBef>
                  <a:spcPct val="0"/>
                </a:spcBef>
              </a:pPr>
              <a:r>
                <a:rPr lang="en-US" altLang="en-US" sz="3600">
                  <a:solidFill>
                    <a:srgbClr val="000000"/>
                  </a:solidFill>
                  <a:latin typeface="Times New Roman" charset="0"/>
                </a:rPr>
                <a:t>Triangular</a:t>
              </a:r>
            </a:p>
          </p:txBody>
        </p:sp>
      </p:grpSp>
      <p:sp>
        <p:nvSpPr>
          <p:cNvPr id="355376" name="Line 48"/>
          <p:cNvSpPr>
            <a:spLocks noChangeShapeType="1"/>
          </p:cNvSpPr>
          <p:nvPr/>
        </p:nvSpPr>
        <p:spPr bwMode="auto">
          <a:xfrm flipH="1">
            <a:off x="3048000" y="4648200"/>
            <a:ext cx="2590800" cy="12954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77" name="Line 49"/>
          <p:cNvSpPr>
            <a:spLocks noChangeShapeType="1"/>
          </p:cNvSpPr>
          <p:nvPr/>
        </p:nvSpPr>
        <p:spPr bwMode="auto">
          <a:xfrm>
            <a:off x="3352800" y="4572000"/>
            <a:ext cx="2667000" cy="12954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79" name="Text Box 51"/>
          <p:cNvSpPr txBox="1">
            <a:spLocks noChangeArrowheads="1"/>
          </p:cNvSpPr>
          <p:nvPr/>
        </p:nvSpPr>
        <p:spPr bwMode="auto">
          <a:xfrm>
            <a:off x="457200" y="3200400"/>
            <a:ext cx="3429000" cy="10382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pPr>
            <a:r>
              <a:rPr lang="en-US" altLang="en-US">
                <a:solidFill>
                  <a:srgbClr val="86403B"/>
                </a:solidFill>
                <a:latin typeface="Calisto MT" charset="0"/>
              </a:rPr>
              <a:t>Trapezoidal – flat bottom</a:t>
            </a:r>
          </a:p>
          <a:p>
            <a:pPr algn="ctr">
              <a:spcBef>
                <a:spcPct val="20000"/>
              </a:spcBef>
            </a:pPr>
            <a:r>
              <a:rPr lang="en-US" altLang="en-US">
                <a:solidFill>
                  <a:srgbClr val="86403B"/>
                </a:solidFill>
                <a:latin typeface="Calisto MT" charset="0"/>
              </a:rPr>
              <a:t>(runoff in sheet flow)</a:t>
            </a:r>
          </a:p>
        </p:txBody>
      </p:sp>
      <p:pic>
        <p:nvPicPr>
          <p:cNvPr id="355380" name="Picture 52" descr="waterway trapezoidal bott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81200"/>
            <a:ext cx="3243263" cy="1335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5382" name="Text Box 54"/>
          <p:cNvSpPr txBox="1">
            <a:spLocks noChangeArrowheads="1"/>
          </p:cNvSpPr>
          <p:nvPr/>
        </p:nvSpPr>
        <p:spPr bwMode="auto">
          <a:xfrm>
            <a:off x="5029200" y="3276600"/>
            <a:ext cx="3429000" cy="5270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gn="ctr">
              <a:spcBef>
                <a:spcPct val="20000"/>
              </a:spcBef>
            </a:pPr>
            <a:r>
              <a:rPr lang="en-US" altLang="en-US">
                <a:solidFill>
                  <a:srgbClr val="86403B"/>
                </a:solidFill>
                <a:latin typeface="Calisto MT" charset="0"/>
              </a:rPr>
              <a:t>Parabolic </a:t>
            </a:r>
          </a:p>
        </p:txBody>
      </p:sp>
      <p:pic>
        <p:nvPicPr>
          <p:cNvPr id="355383" name="Picture 55" descr="waterway parabolic bott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981200"/>
            <a:ext cx="3322638" cy="13954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1026"/>
          <p:cNvSpPr>
            <a:spLocks noGrp="1" noChangeArrowheads="1"/>
          </p:cNvSpPr>
          <p:nvPr>
            <p:ph type="title"/>
          </p:nvPr>
        </p:nvSpPr>
        <p:spPr>
          <a:xfrm>
            <a:off x="457200" y="342900"/>
            <a:ext cx="8153400" cy="1104900"/>
          </a:xfrm>
        </p:spPr>
        <p:txBody>
          <a:bodyPr/>
          <a:lstStyle/>
          <a:p>
            <a:r>
              <a:rPr lang="en-US" altLang="en-US" sz="4000"/>
              <a:t>Severely eroded and compacted areas need additional treatment</a:t>
            </a:r>
          </a:p>
        </p:txBody>
      </p:sp>
      <p:sp>
        <p:nvSpPr>
          <p:cNvPr id="150531" name="Rectangle 1027"/>
          <p:cNvSpPr>
            <a:spLocks noChangeArrowheads="1"/>
          </p:cNvSpPr>
          <p:nvPr/>
        </p:nvSpPr>
        <p:spPr bwMode="auto">
          <a:xfrm>
            <a:off x="4114800" y="1752600"/>
            <a:ext cx="41910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00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lvl1pPr marL="342900" indent="-342900">
              <a:buChar char="•"/>
              <a:defRPr sz="3200">
                <a:solidFill>
                  <a:srgbClr val="86403B"/>
                </a:solidFill>
                <a:latin typeface="Arial" charset="0"/>
              </a:defRPr>
            </a:lvl1pPr>
            <a:lvl2pPr marL="742950" indent="-285750">
              <a:buChar char="–"/>
              <a:defRPr sz="2800">
                <a:solidFill>
                  <a:srgbClr val="86403B"/>
                </a:solidFill>
                <a:latin typeface="Arial" charset="0"/>
              </a:defRPr>
            </a:lvl2pPr>
            <a:lvl3pPr marL="1143000" indent="-228600">
              <a:buChar char="•"/>
              <a:defRPr sz="2400">
                <a:solidFill>
                  <a:srgbClr val="86403B"/>
                </a:solidFill>
                <a:latin typeface="Arial" charset="0"/>
              </a:defRPr>
            </a:lvl3pPr>
            <a:lvl4pPr marL="1600200" indent="-228600">
              <a:buChar char="–"/>
              <a:defRPr sz="2000">
                <a:solidFill>
                  <a:srgbClr val="86403B"/>
                </a:solidFill>
                <a:latin typeface="Arial" charset="0"/>
              </a:defRPr>
            </a:lvl4pPr>
            <a:lvl5pPr marL="2057400" indent="-228600">
              <a:buChar char="»"/>
              <a:defRPr sz="2000">
                <a:solidFill>
                  <a:srgbClr val="86403B"/>
                </a:solidFill>
                <a:latin typeface="Arial" charset="0"/>
              </a:defRPr>
            </a:lvl5pPr>
            <a:lvl6pPr marL="2514600" indent="-228600" eaLnBrk="0" fontAlgn="base" hangingPunct="0">
              <a:spcBef>
                <a:spcPct val="20000"/>
              </a:spcBef>
              <a:spcAft>
                <a:spcPct val="0"/>
              </a:spcAft>
              <a:buChar char="»"/>
              <a:defRPr sz="2000">
                <a:solidFill>
                  <a:srgbClr val="86403B"/>
                </a:solidFill>
                <a:latin typeface="Arial" charset="0"/>
              </a:defRPr>
            </a:lvl6pPr>
            <a:lvl7pPr marL="2971800" indent="-228600" eaLnBrk="0" fontAlgn="base" hangingPunct="0">
              <a:spcBef>
                <a:spcPct val="20000"/>
              </a:spcBef>
              <a:spcAft>
                <a:spcPct val="0"/>
              </a:spcAft>
              <a:buChar char="»"/>
              <a:defRPr sz="2000">
                <a:solidFill>
                  <a:srgbClr val="86403B"/>
                </a:solidFill>
                <a:latin typeface="Arial" charset="0"/>
              </a:defRPr>
            </a:lvl7pPr>
            <a:lvl8pPr marL="3429000" indent="-228600" eaLnBrk="0" fontAlgn="base" hangingPunct="0">
              <a:spcBef>
                <a:spcPct val="20000"/>
              </a:spcBef>
              <a:spcAft>
                <a:spcPct val="0"/>
              </a:spcAft>
              <a:buChar char="»"/>
              <a:defRPr sz="2000">
                <a:solidFill>
                  <a:srgbClr val="86403B"/>
                </a:solidFill>
                <a:latin typeface="Arial" charset="0"/>
              </a:defRPr>
            </a:lvl8pPr>
            <a:lvl9pPr marL="3886200" indent="-228600" eaLnBrk="0" fontAlgn="base" hangingPunct="0">
              <a:spcBef>
                <a:spcPct val="20000"/>
              </a:spcBef>
              <a:spcAft>
                <a:spcPct val="0"/>
              </a:spcAft>
              <a:buChar char="»"/>
              <a:defRPr sz="2000">
                <a:solidFill>
                  <a:srgbClr val="86403B"/>
                </a:solidFill>
                <a:latin typeface="Arial" charset="0"/>
              </a:defRPr>
            </a:lvl9pPr>
          </a:lstStyle>
          <a:p>
            <a:pPr>
              <a:lnSpc>
                <a:spcPct val="100000"/>
              </a:lnSpc>
            </a:pPr>
            <a:r>
              <a:rPr lang="en-US" altLang="en-US" sz="2400" b="1"/>
              <a:t>Increased runoff</a:t>
            </a:r>
          </a:p>
          <a:p>
            <a:pPr>
              <a:lnSpc>
                <a:spcPct val="100000"/>
              </a:lnSpc>
            </a:pPr>
            <a:r>
              <a:rPr lang="en-US" altLang="en-US" sz="2400" b="1"/>
              <a:t>Less soil water</a:t>
            </a:r>
          </a:p>
          <a:p>
            <a:pPr>
              <a:lnSpc>
                <a:spcPct val="100000"/>
              </a:lnSpc>
            </a:pPr>
            <a:r>
              <a:rPr lang="en-US" altLang="en-US" sz="2400" b="1"/>
              <a:t>Less root development</a:t>
            </a:r>
          </a:p>
          <a:p>
            <a:pPr>
              <a:lnSpc>
                <a:spcPct val="100000"/>
              </a:lnSpc>
            </a:pPr>
            <a:r>
              <a:rPr lang="en-US" altLang="en-US" sz="2400" b="1"/>
              <a:t>Restricted plant growth</a:t>
            </a:r>
          </a:p>
          <a:p>
            <a:pPr>
              <a:lnSpc>
                <a:spcPct val="100000"/>
              </a:lnSpc>
            </a:pPr>
            <a:r>
              <a:rPr lang="en-US" altLang="en-US" sz="2400" b="1"/>
              <a:t>Inadequate cover</a:t>
            </a:r>
          </a:p>
          <a:p>
            <a:pPr algn="ctr">
              <a:lnSpc>
                <a:spcPct val="100000"/>
              </a:lnSpc>
            </a:pPr>
            <a:endParaRPr lang="en-US" altLang="en-US"/>
          </a:p>
        </p:txBody>
      </p:sp>
      <p:pic>
        <p:nvPicPr>
          <p:cNvPr id="150532" name="Picture 1028" descr="009_9"/>
          <p:cNvPicPr>
            <a:picLocks noChangeAspect="1" noChangeArrowheads="1"/>
          </p:cNvPicPr>
          <p:nvPr/>
        </p:nvPicPr>
        <p:blipFill>
          <a:blip r:embed="rId3">
            <a:lum bright="6000" contrast="36000"/>
            <a:extLst>
              <a:ext uri="{28A0092B-C50C-407E-A947-70E740481C1C}">
                <a14:useLocalDpi xmlns:a14="http://schemas.microsoft.com/office/drawing/2010/main" val="0"/>
              </a:ext>
            </a:extLst>
          </a:blip>
          <a:srcRect/>
          <a:stretch>
            <a:fillRect/>
          </a:stretch>
        </p:blipFill>
        <p:spPr bwMode="auto">
          <a:xfrm>
            <a:off x="304800" y="1752600"/>
            <a:ext cx="3733800" cy="24876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0534" name="Text Box 1030"/>
          <p:cNvSpPr txBox="1">
            <a:spLocks noChangeArrowheads="1"/>
          </p:cNvSpPr>
          <p:nvPr/>
        </p:nvSpPr>
        <p:spPr bwMode="auto">
          <a:xfrm>
            <a:off x="381000" y="4495800"/>
            <a:ext cx="4991100"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20000"/>
              </a:spcBef>
            </a:pPr>
            <a:r>
              <a:rPr lang="en-US" altLang="en-US" u="sng">
                <a:solidFill>
                  <a:srgbClr val="86403B"/>
                </a:solidFill>
                <a:latin typeface="Arial" charset="0"/>
              </a:rPr>
              <a:t>Subsoil:</a:t>
            </a:r>
            <a:endParaRPr lang="en-US" altLang="en-US">
              <a:solidFill>
                <a:srgbClr val="86403B"/>
              </a:solidFill>
              <a:latin typeface="Arial" charset="0"/>
            </a:endParaRPr>
          </a:p>
          <a:p>
            <a:pPr>
              <a:lnSpc>
                <a:spcPct val="100000"/>
              </a:lnSpc>
              <a:spcBef>
                <a:spcPct val="20000"/>
              </a:spcBef>
              <a:buFontTx/>
              <a:buChar char="•"/>
            </a:pPr>
            <a:r>
              <a:rPr lang="en-US" altLang="en-US">
                <a:solidFill>
                  <a:srgbClr val="86403B"/>
                </a:solidFill>
                <a:latin typeface="Arial" charset="0"/>
              </a:rPr>
              <a:t>when the soil is dry                      </a:t>
            </a:r>
          </a:p>
          <a:p>
            <a:pPr>
              <a:lnSpc>
                <a:spcPct val="100000"/>
              </a:lnSpc>
              <a:spcBef>
                <a:spcPct val="20000"/>
              </a:spcBef>
              <a:buFontTx/>
              <a:buChar char="•"/>
            </a:pPr>
            <a:r>
              <a:rPr lang="en-US" altLang="en-US">
                <a:solidFill>
                  <a:srgbClr val="86403B"/>
                </a:solidFill>
                <a:latin typeface="Arial" charset="0"/>
              </a:rPr>
              <a:t>on the contour        </a:t>
            </a:r>
          </a:p>
          <a:p>
            <a:pPr>
              <a:lnSpc>
                <a:spcPct val="100000"/>
              </a:lnSpc>
              <a:spcBef>
                <a:spcPct val="20000"/>
              </a:spcBef>
              <a:buFontTx/>
              <a:buChar char="•"/>
            </a:pPr>
            <a:r>
              <a:rPr lang="en-US" altLang="en-US">
                <a:solidFill>
                  <a:srgbClr val="86403B"/>
                </a:solidFill>
                <a:latin typeface="Arial" charset="0"/>
              </a:rPr>
              <a:t>4 - 6 months before planting trees</a:t>
            </a:r>
          </a:p>
          <a:p>
            <a:pPr>
              <a:spcBef>
                <a:spcPct val="20000"/>
              </a:spcBef>
            </a:pPr>
            <a:endParaRPr lang="en-US" altLang="en-US">
              <a:solidFill>
                <a:srgbClr val="86403B"/>
              </a:solidFill>
              <a:latin typeface="Calisto MT" charset="0"/>
            </a:endParaRPr>
          </a:p>
        </p:txBody>
      </p:sp>
      <p:pic>
        <p:nvPicPr>
          <p:cNvPr id="150535" name="Picture 1031" descr="114_14"/>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a:stretch>
            <a:fillRect/>
          </a:stretch>
        </p:blipFill>
        <p:spPr bwMode="auto">
          <a:xfrm>
            <a:off x="5410200" y="4114800"/>
            <a:ext cx="3733800" cy="2486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685800" y="304800"/>
            <a:ext cx="77724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3600"/>
              <a:t>Effects of Subsoiling and Fertilization at McCaysville, GA</a:t>
            </a:r>
          </a:p>
        </p:txBody>
      </p:sp>
      <p:pic>
        <p:nvPicPr>
          <p:cNvPr id="151559" name="Picture 1031" descr="Copper Hill TN tre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57400"/>
            <a:ext cx="3962400" cy="2987675"/>
          </a:xfrm>
          <a:prstGeom prst="rect">
            <a:avLst/>
          </a:prstGeom>
          <a:noFill/>
          <a:extLst>
            <a:ext uri="{909E8E84-426E-40DD-AFC4-6F175D3DCCD1}">
              <a14:hiddenFill xmlns:a14="http://schemas.microsoft.com/office/drawing/2010/main">
                <a:solidFill>
                  <a:srgbClr val="FFFFFF"/>
                </a:solidFill>
              </a14:hiddenFill>
            </a:ext>
          </a:extLst>
        </p:spPr>
      </p:pic>
      <p:pic>
        <p:nvPicPr>
          <p:cNvPr id="151560" name="Picture 1032" descr="McCaysville school CAP 0801"/>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4648200" y="2057400"/>
            <a:ext cx="4495800" cy="2981325"/>
          </a:xfrm>
          <a:prstGeom prst="rect">
            <a:avLst/>
          </a:prstGeom>
          <a:noFill/>
          <a:extLst>
            <a:ext uri="{909E8E84-426E-40DD-AFC4-6F175D3DCCD1}">
              <a14:hiddenFill xmlns:a14="http://schemas.microsoft.com/office/drawing/2010/main">
                <a:solidFill>
                  <a:srgbClr val="FFFFFF"/>
                </a:solidFill>
              </a14:hiddenFill>
            </a:ext>
          </a:extLst>
        </p:spPr>
      </p:pic>
      <p:sp>
        <p:nvSpPr>
          <p:cNvPr id="151563" name="Text Box 1035"/>
          <p:cNvSpPr txBox="1">
            <a:spLocks noChangeArrowheads="1"/>
          </p:cNvSpPr>
          <p:nvPr/>
        </p:nvSpPr>
        <p:spPr bwMode="auto">
          <a:xfrm>
            <a:off x="1524000" y="4876800"/>
            <a:ext cx="1119188"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50000"/>
              </a:spcBef>
            </a:pPr>
            <a:r>
              <a:rPr lang="en-US" altLang="en-US" sz="2800">
                <a:solidFill>
                  <a:srgbClr val="86403B"/>
                </a:solidFill>
                <a:latin typeface="Calisto MT" charset="0"/>
              </a:rPr>
              <a:t>1983</a:t>
            </a:r>
          </a:p>
        </p:txBody>
      </p:sp>
      <p:sp>
        <p:nvSpPr>
          <p:cNvPr id="151564" name="Text Box 1036"/>
          <p:cNvSpPr txBox="1">
            <a:spLocks noChangeArrowheads="1"/>
          </p:cNvSpPr>
          <p:nvPr/>
        </p:nvSpPr>
        <p:spPr bwMode="auto">
          <a:xfrm>
            <a:off x="6248400" y="4879975"/>
            <a:ext cx="892175"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spcBef>
                <a:spcPct val="20000"/>
              </a:spcBef>
            </a:pPr>
            <a:r>
              <a:rPr lang="en-US" altLang="en-US" sz="2800">
                <a:solidFill>
                  <a:srgbClr val="86403B"/>
                </a:solidFill>
                <a:latin typeface="Calisto MT" charset="0"/>
              </a:rPr>
              <a:t>2003</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228600" y="609600"/>
            <a:ext cx="86106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4000" b="0"/>
              <a:t>Construction Sites are inhospitable for vegetative growth</a:t>
            </a:r>
            <a:br>
              <a:rPr lang="en-US" altLang="en-US" sz="4000" b="0"/>
            </a:br>
            <a:endParaRPr lang="en-US" altLang="en-US" sz="4000"/>
          </a:p>
        </p:txBody>
      </p:sp>
      <p:sp>
        <p:nvSpPr>
          <p:cNvPr id="359427" name="Rectangle 3"/>
          <p:cNvSpPr>
            <a:spLocks noGrp="1" noChangeArrowheads="1"/>
          </p:cNvSpPr>
          <p:nvPr>
            <p:ph type="body" idx="1"/>
          </p:nvPr>
        </p:nvSpPr>
        <p:spPr>
          <a:xfrm>
            <a:off x="457200" y="2590800"/>
            <a:ext cx="8686800" cy="41148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lnSpc>
                <a:spcPct val="80000"/>
              </a:lnSpc>
              <a:buFontTx/>
              <a:buNone/>
            </a:pPr>
            <a:endParaRPr lang="en-US" altLang="en-US" sz="1600"/>
          </a:p>
          <a:p>
            <a:pPr>
              <a:lnSpc>
                <a:spcPct val="80000"/>
              </a:lnSpc>
              <a:buFontTx/>
              <a:buNone/>
            </a:pPr>
            <a:endParaRPr lang="en-US" altLang="en-US" sz="1600"/>
          </a:p>
          <a:p>
            <a:pPr>
              <a:lnSpc>
                <a:spcPct val="80000"/>
              </a:lnSpc>
              <a:buFontTx/>
              <a:buNone/>
            </a:pPr>
            <a:endParaRPr lang="en-US" altLang="en-US" sz="1600"/>
          </a:p>
          <a:p>
            <a:pPr>
              <a:lnSpc>
                <a:spcPct val="80000"/>
              </a:lnSpc>
              <a:buFontTx/>
              <a:buNone/>
            </a:pPr>
            <a:endParaRPr lang="en-US" altLang="en-US" sz="1600"/>
          </a:p>
          <a:p>
            <a:pPr>
              <a:lnSpc>
                <a:spcPct val="80000"/>
              </a:lnSpc>
              <a:buFontTx/>
              <a:buNone/>
            </a:pPr>
            <a:endParaRPr lang="en-US" altLang="en-US" sz="1600"/>
          </a:p>
          <a:p>
            <a:pPr>
              <a:lnSpc>
                <a:spcPct val="80000"/>
              </a:lnSpc>
              <a:buFontTx/>
              <a:buNone/>
            </a:pPr>
            <a:endParaRPr lang="en-US" altLang="en-US" sz="1600"/>
          </a:p>
          <a:p>
            <a:pPr>
              <a:lnSpc>
                <a:spcPct val="80000"/>
              </a:lnSpc>
              <a:buFontTx/>
              <a:buNone/>
            </a:pPr>
            <a:endParaRPr lang="en-US" altLang="en-US" sz="1600"/>
          </a:p>
          <a:p>
            <a:pPr>
              <a:lnSpc>
                <a:spcPct val="80000"/>
              </a:lnSpc>
              <a:buFontTx/>
              <a:buNone/>
            </a:pPr>
            <a:endParaRPr lang="en-US" altLang="en-US" sz="1600"/>
          </a:p>
          <a:p>
            <a:pPr>
              <a:lnSpc>
                <a:spcPct val="80000"/>
              </a:lnSpc>
              <a:buFontTx/>
              <a:buNone/>
            </a:pPr>
            <a:endParaRPr lang="en-US" altLang="en-US" sz="1600"/>
          </a:p>
          <a:p>
            <a:pPr>
              <a:lnSpc>
                <a:spcPct val="80000"/>
              </a:lnSpc>
              <a:buFontTx/>
              <a:buNone/>
            </a:pPr>
            <a:endParaRPr lang="en-US" altLang="en-US" sz="1600"/>
          </a:p>
          <a:p>
            <a:pPr>
              <a:lnSpc>
                <a:spcPct val="80000"/>
              </a:lnSpc>
              <a:buFontTx/>
              <a:buNone/>
            </a:pPr>
            <a:endParaRPr lang="en-US" altLang="en-US" sz="1600"/>
          </a:p>
          <a:p>
            <a:pPr>
              <a:lnSpc>
                <a:spcPct val="80000"/>
              </a:lnSpc>
              <a:buFontTx/>
              <a:buNone/>
            </a:pPr>
            <a:r>
              <a:rPr lang="en-US" altLang="en-US" sz="2400">
                <a:solidFill>
                  <a:srgbClr val="829848"/>
                </a:solidFill>
              </a:rPr>
              <a:t>Intensive treatment is needed.</a:t>
            </a:r>
            <a:r>
              <a:rPr lang="en-US" altLang="en-US" sz="2400"/>
              <a:t> </a:t>
            </a:r>
          </a:p>
          <a:p>
            <a:pPr>
              <a:lnSpc>
                <a:spcPct val="80000"/>
              </a:lnSpc>
              <a:buFontTx/>
              <a:buNone/>
            </a:pPr>
            <a:r>
              <a:rPr lang="en-US" altLang="en-US" sz="2400">
                <a:solidFill>
                  <a:srgbClr val="829848"/>
                </a:solidFill>
              </a:rPr>
              <a:t>Pasture planting methods are not effective.</a:t>
            </a:r>
            <a:endParaRPr lang="en-US" altLang="en-US" sz="2400"/>
          </a:p>
          <a:p>
            <a:pPr lvl="1">
              <a:lnSpc>
                <a:spcPct val="80000"/>
              </a:lnSpc>
              <a:buFontTx/>
              <a:buNone/>
            </a:pPr>
            <a:r>
              <a:rPr lang="en-US" altLang="en-US" sz="1600">
                <a:solidFill>
                  <a:schemeClr val="bg1"/>
                </a:solidFill>
              </a:rPr>
              <a:t>	</a:t>
            </a:r>
          </a:p>
          <a:p>
            <a:pPr>
              <a:lnSpc>
                <a:spcPct val="80000"/>
              </a:lnSpc>
              <a:buFontTx/>
              <a:buNone/>
            </a:pPr>
            <a:endParaRPr lang="en-US" altLang="en-US" sz="1800">
              <a:solidFill>
                <a:schemeClr val="bg1"/>
              </a:solidFill>
            </a:endParaRPr>
          </a:p>
        </p:txBody>
      </p:sp>
      <p:sp>
        <p:nvSpPr>
          <p:cNvPr id="359428" name="Rectangle 4"/>
          <p:cNvSpPr>
            <a:spLocks noChangeArrowheads="1"/>
          </p:cNvSpPr>
          <p:nvPr/>
        </p:nvSpPr>
        <p:spPr bwMode="auto">
          <a:xfrm>
            <a:off x="0" y="4800600"/>
            <a:ext cx="8991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lvl1pPr marL="342900" indent="-342900">
              <a:buChar char="•"/>
              <a:defRPr sz="3200">
                <a:solidFill>
                  <a:srgbClr val="86403B"/>
                </a:solidFill>
                <a:latin typeface="Arial" charset="0"/>
              </a:defRPr>
            </a:lvl1pPr>
            <a:lvl2pPr marL="742950" indent="-285750">
              <a:buChar char="–"/>
              <a:defRPr sz="2800">
                <a:solidFill>
                  <a:srgbClr val="86403B"/>
                </a:solidFill>
                <a:latin typeface="Arial" charset="0"/>
              </a:defRPr>
            </a:lvl2pPr>
            <a:lvl3pPr marL="1143000" indent="-228600">
              <a:buChar char="•"/>
              <a:defRPr sz="2400">
                <a:solidFill>
                  <a:srgbClr val="86403B"/>
                </a:solidFill>
                <a:latin typeface="Arial" charset="0"/>
              </a:defRPr>
            </a:lvl3pPr>
            <a:lvl4pPr marL="1600200" indent="-228600">
              <a:buChar char="–"/>
              <a:defRPr sz="2000">
                <a:solidFill>
                  <a:srgbClr val="86403B"/>
                </a:solidFill>
                <a:latin typeface="Arial" charset="0"/>
              </a:defRPr>
            </a:lvl4pPr>
            <a:lvl5pPr marL="2057400" indent="-228600">
              <a:buChar char="»"/>
              <a:defRPr sz="2000">
                <a:solidFill>
                  <a:srgbClr val="86403B"/>
                </a:solidFill>
                <a:latin typeface="Arial" charset="0"/>
              </a:defRPr>
            </a:lvl5pPr>
            <a:lvl6pPr marL="2514600" indent="-228600" eaLnBrk="0" fontAlgn="base" hangingPunct="0">
              <a:spcBef>
                <a:spcPct val="20000"/>
              </a:spcBef>
              <a:spcAft>
                <a:spcPct val="0"/>
              </a:spcAft>
              <a:buChar char="»"/>
              <a:defRPr sz="2000">
                <a:solidFill>
                  <a:srgbClr val="86403B"/>
                </a:solidFill>
                <a:latin typeface="Arial" charset="0"/>
              </a:defRPr>
            </a:lvl6pPr>
            <a:lvl7pPr marL="2971800" indent="-228600" eaLnBrk="0" fontAlgn="base" hangingPunct="0">
              <a:spcBef>
                <a:spcPct val="20000"/>
              </a:spcBef>
              <a:spcAft>
                <a:spcPct val="0"/>
              </a:spcAft>
              <a:buChar char="»"/>
              <a:defRPr sz="2000">
                <a:solidFill>
                  <a:srgbClr val="86403B"/>
                </a:solidFill>
                <a:latin typeface="Arial" charset="0"/>
              </a:defRPr>
            </a:lvl7pPr>
            <a:lvl8pPr marL="3429000" indent="-228600" eaLnBrk="0" fontAlgn="base" hangingPunct="0">
              <a:spcBef>
                <a:spcPct val="20000"/>
              </a:spcBef>
              <a:spcAft>
                <a:spcPct val="0"/>
              </a:spcAft>
              <a:buChar char="»"/>
              <a:defRPr sz="2000">
                <a:solidFill>
                  <a:srgbClr val="86403B"/>
                </a:solidFill>
                <a:latin typeface="Arial" charset="0"/>
              </a:defRPr>
            </a:lvl8pPr>
            <a:lvl9pPr marL="3886200" indent="-228600" eaLnBrk="0" fontAlgn="base" hangingPunct="0">
              <a:spcBef>
                <a:spcPct val="20000"/>
              </a:spcBef>
              <a:spcAft>
                <a:spcPct val="0"/>
              </a:spcAft>
              <a:buChar char="»"/>
              <a:defRPr sz="2000">
                <a:solidFill>
                  <a:srgbClr val="86403B"/>
                </a:solidFill>
                <a:latin typeface="Arial" charset="0"/>
              </a:defRPr>
            </a:lvl9pPr>
          </a:lstStyle>
          <a:p>
            <a:pPr>
              <a:lnSpc>
                <a:spcPct val="100000"/>
              </a:lnSpc>
              <a:buFontTx/>
              <a:buNone/>
            </a:pPr>
            <a:endParaRPr lang="en-US" altLang="en-US" sz="3600" b="1">
              <a:solidFill>
                <a:srgbClr val="829848"/>
              </a:solidFill>
            </a:endParaRPr>
          </a:p>
          <a:p>
            <a:pPr>
              <a:lnSpc>
                <a:spcPct val="100000"/>
              </a:lnSpc>
              <a:buFontTx/>
              <a:buNone/>
            </a:pPr>
            <a:r>
              <a:rPr lang="en-US" altLang="en-US" sz="3600" b="1"/>
              <a:t>	</a:t>
            </a:r>
            <a:endParaRPr lang="en-US" altLang="en-US" sz="3600"/>
          </a:p>
          <a:p>
            <a:pPr>
              <a:lnSpc>
                <a:spcPct val="100000"/>
              </a:lnSpc>
              <a:buFontTx/>
              <a:buNone/>
            </a:pPr>
            <a:endParaRPr lang="en-US" altLang="en-US" sz="3600"/>
          </a:p>
        </p:txBody>
      </p:sp>
      <p:sp>
        <p:nvSpPr>
          <p:cNvPr id="359429" name="Rectangle 5"/>
          <p:cNvSpPr>
            <a:spLocks noChangeArrowheads="1"/>
          </p:cNvSpPr>
          <p:nvPr/>
        </p:nvSpPr>
        <p:spPr bwMode="auto">
          <a:xfrm>
            <a:off x="-533400" y="1981200"/>
            <a:ext cx="48768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lvl1pPr marL="342900" indent="-342900">
              <a:buChar char="•"/>
              <a:defRPr sz="3200">
                <a:solidFill>
                  <a:srgbClr val="86403B"/>
                </a:solidFill>
                <a:latin typeface="Arial" charset="0"/>
              </a:defRPr>
            </a:lvl1pPr>
            <a:lvl2pPr marL="742950" indent="-285750">
              <a:buChar char="–"/>
              <a:defRPr sz="2800">
                <a:solidFill>
                  <a:srgbClr val="86403B"/>
                </a:solidFill>
                <a:latin typeface="Arial" charset="0"/>
              </a:defRPr>
            </a:lvl2pPr>
            <a:lvl3pPr marL="1143000" indent="-228600">
              <a:buChar char="•"/>
              <a:defRPr sz="2400">
                <a:solidFill>
                  <a:srgbClr val="86403B"/>
                </a:solidFill>
                <a:latin typeface="Arial" charset="0"/>
              </a:defRPr>
            </a:lvl3pPr>
            <a:lvl4pPr marL="1600200" indent="-228600">
              <a:buChar char="–"/>
              <a:defRPr sz="2000">
                <a:solidFill>
                  <a:srgbClr val="86403B"/>
                </a:solidFill>
                <a:latin typeface="Arial" charset="0"/>
              </a:defRPr>
            </a:lvl4pPr>
            <a:lvl5pPr marL="2057400" indent="-228600">
              <a:buChar char="»"/>
              <a:defRPr sz="2000">
                <a:solidFill>
                  <a:srgbClr val="86403B"/>
                </a:solidFill>
                <a:latin typeface="Arial" charset="0"/>
              </a:defRPr>
            </a:lvl5pPr>
            <a:lvl6pPr marL="2514600" indent="-228600" eaLnBrk="0" fontAlgn="base" hangingPunct="0">
              <a:spcBef>
                <a:spcPct val="20000"/>
              </a:spcBef>
              <a:spcAft>
                <a:spcPct val="0"/>
              </a:spcAft>
              <a:buChar char="»"/>
              <a:defRPr sz="2000">
                <a:solidFill>
                  <a:srgbClr val="86403B"/>
                </a:solidFill>
                <a:latin typeface="Arial" charset="0"/>
              </a:defRPr>
            </a:lvl6pPr>
            <a:lvl7pPr marL="2971800" indent="-228600" eaLnBrk="0" fontAlgn="base" hangingPunct="0">
              <a:spcBef>
                <a:spcPct val="20000"/>
              </a:spcBef>
              <a:spcAft>
                <a:spcPct val="0"/>
              </a:spcAft>
              <a:buChar char="»"/>
              <a:defRPr sz="2000">
                <a:solidFill>
                  <a:srgbClr val="86403B"/>
                </a:solidFill>
                <a:latin typeface="Arial" charset="0"/>
              </a:defRPr>
            </a:lvl7pPr>
            <a:lvl8pPr marL="3429000" indent="-228600" eaLnBrk="0" fontAlgn="base" hangingPunct="0">
              <a:spcBef>
                <a:spcPct val="20000"/>
              </a:spcBef>
              <a:spcAft>
                <a:spcPct val="0"/>
              </a:spcAft>
              <a:buChar char="»"/>
              <a:defRPr sz="2000">
                <a:solidFill>
                  <a:srgbClr val="86403B"/>
                </a:solidFill>
                <a:latin typeface="Arial" charset="0"/>
              </a:defRPr>
            </a:lvl8pPr>
            <a:lvl9pPr marL="3886200" indent="-228600" eaLnBrk="0" fontAlgn="base" hangingPunct="0">
              <a:spcBef>
                <a:spcPct val="20000"/>
              </a:spcBef>
              <a:spcAft>
                <a:spcPct val="0"/>
              </a:spcAft>
              <a:buChar char="»"/>
              <a:defRPr sz="2000">
                <a:solidFill>
                  <a:srgbClr val="86403B"/>
                </a:solidFill>
                <a:latin typeface="Arial" charset="0"/>
              </a:defRPr>
            </a:lvl9pPr>
          </a:lstStyle>
          <a:p>
            <a:pPr lvl="2">
              <a:lnSpc>
                <a:spcPct val="110000"/>
              </a:lnSpc>
            </a:pPr>
            <a:r>
              <a:rPr lang="en-US" altLang="en-US"/>
              <a:t>Topsoil is removed</a:t>
            </a:r>
          </a:p>
          <a:p>
            <a:pPr lvl="2">
              <a:lnSpc>
                <a:spcPct val="110000"/>
              </a:lnSpc>
            </a:pPr>
            <a:r>
              <a:rPr lang="en-US" altLang="en-US"/>
              <a:t>Steep slopes</a:t>
            </a:r>
          </a:p>
          <a:p>
            <a:pPr lvl="2">
              <a:lnSpc>
                <a:spcPct val="90000"/>
              </a:lnSpc>
            </a:pPr>
            <a:r>
              <a:rPr lang="en-US" altLang="en-US"/>
              <a:t>Low soil moisture </a:t>
            </a:r>
          </a:p>
          <a:p>
            <a:pPr lvl="2">
              <a:lnSpc>
                <a:spcPct val="90000"/>
              </a:lnSpc>
            </a:pPr>
            <a:r>
              <a:rPr lang="en-US" altLang="en-US"/>
              <a:t>Low soil fertility</a:t>
            </a:r>
          </a:p>
          <a:p>
            <a:pPr lvl="2">
              <a:lnSpc>
                <a:spcPct val="90000"/>
              </a:lnSpc>
            </a:pPr>
            <a:r>
              <a:rPr lang="en-US" altLang="en-US"/>
              <a:t>Acidic soils</a:t>
            </a:r>
          </a:p>
          <a:p>
            <a:pPr lvl="2">
              <a:lnSpc>
                <a:spcPct val="90000"/>
              </a:lnSpc>
            </a:pPr>
            <a:r>
              <a:rPr lang="en-US" altLang="en-US"/>
              <a:t>Concentrated flow</a:t>
            </a:r>
            <a:r>
              <a:rPr lang="en-US" altLang="en-US" sz="2000"/>
              <a:t> </a:t>
            </a:r>
          </a:p>
          <a:p>
            <a:pPr lvl="2">
              <a:lnSpc>
                <a:spcPct val="90000"/>
              </a:lnSpc>
            </a:pPr>
            <a:r>
              <a:rPr lang="en-US" altLang="en-US"/>
              <a:t>Compacted soils</a:t>
            </a:r>
          </a:p>
          <a:p>
            <a:pPr lvl="2">
              <a:lnSpc>
                <a:spcPct val="90000"/>
              </a:lnSpc>
            </a:pPr>
            <a:endParaRPr lang="en-US" altLang="en-US"/>
          </a:p>
          <a:p>
            <a:pPr lvl="2">
              <a:lnSpc>
                <a:spcPct val="90000"/>
              </a:lnSpc>
              <a:buFontTx/>
              <a:buNone/>
            </a:pPr>
            <a:r>
              <a:rPr lang="en-US" altLang="en-US" sz="2000">
                <a:solidFill>
                  <a:schemeClr val="bg1"/>
                </a:solidFill>
              </a:rPr>
              <a:t>	   </a:t>
            </a:r>
          </a:p>
        </p:txBody>
      </p:sp>
      <p:pic>
        <p:nvPicPr>
          <p:cNvPr id="359430" name="Picture 6" descr="009_9"/>
          <p:cNvPicPr>
            <a:picLocks noChangeAspect="1" noChangeArrowheads="1"/>
          </p:cNvPicPr>
          <p:nvPr/>
        </p:nvPicPr>
        <p:blipFill>
          <a:blip r:embed="rId3">
            <a:lum bright="6000" contrast="36000"/>
            <a:extLst>
              <a:ext uri="{28A0092B-C50C-407E-A947-70E740481C1C}">
                <a14:useLocalDpi xmlns:a14="http://schemas.microsoft.com/office/drawing/2010/main" val="0"/>
              </a:ext>
            </a:extLst>
          </a:blip>
          <a:srcRect/>
          <a:stretch>
            <a:fillRect/>
          </a:stretch>
        </p:blipFill>
        <p:spPr bwMode="auto">
          <a:xfrm>
            <a:off x="6400800" y="4572000"/>
            <a:ext cx="2514600" cy="167481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59431" name="Picture 7" descr="Rockdale erosion disturbed site 06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438400"/>
            <a:ext cx="2590800" cy="1719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59432" name="Picture 8" descr="DCP_16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124200"/>
            <a:ext cx="2743200" cy="1819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59433" name="Picture 9" descr="IN01032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1447800"/>
            <a:ext cx="1668463" cy="1612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a:xfrm>
            <a:off x="685800" y="381000"/>
            <a:ext cx="7772400" cy="1143000"/>
          </a:xfrm>
        </p:spPr>
        <p:txBody>
          <a:bodyPr/>
          <a:lstStyle/>
          <a:p>
            <a:r>
              <a:rPr lang="en-US" altLang="en-US" sz="4800"/>
              <a:t>Maintenance is important</a:t>
            </a:r>
          </a:p>
        </p:txBody>
      </p:sp>
      <p:pic>
        <p:nvPicPr>
          <p:cNvPr id="366595" name="Picture 3" descr="022_22"/>
          <p:cNvPicPr>
            <a:picLocks noChangeAspect="1" noChangeArrowheads="1"/>
          </p:cNvPicPr>
          <p:nvPr/>
        </p:nvPicPr>
        <p:blipFill>
          <a:blip r:embed="rId3">
            <a:lum bright="12000" contrast="30000"/>
            <a:extLst>
              <a:ext uri="{28A0092B-C50C-407E-A947-70E740481C1C}">
                <a14:useLocalDpi xmlns:a14="http://schemas.microsoft.com/office/drawing/2010/main" val="0"/>
              </a:ext>
            </a:extLst>
          </a:blip>
          <a:srcRect/>
          <a:stretch>
            <a:fillRect/>
          </a:stretch>
        </p:blipFill>
        <p:spPr bwMode="auto">
          <a:xfrm>
            <a:off x="4724400" y="2057400"/>
            <a:ext cx="4114800" cy="2741613"/>
          </a:xfrm>
          <a:prstGeom prst="rect">
            <a:avLst/>
          </a:prstGeom>
          <a:noFill/>
          <a:ln w="127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366596" name="Text Box 4"/>
          <p:cNvSpPr txBox="1">
            <a:spLocks noChangeArrowheads="1"/>
          </p:cNvSpPr>
          <p:nvPr/>
        </p:nvSpPr>
        <p:spPr bwMode="auto">
          <a:xfrm>
            <a:off x="457200" y="5334000"/>
            <a:ext cx="83820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00000"/>
              </a:lnSpc>
              <a:spcBef>
                <a:spcPct val="0"/>
              </a:spcBef>
            </a:pPr>
            <a:r>
              <a:rPr lang="en-US" altLang="en-US" sz="3200" b="1">
                <a:latin typeface="Calisto MT" charset="0"/>
              </a:rPr>
              <a:t>Fertilizer and/or lime needed here</a:t>
            </a:r>
          </a:p>
          <a:p>
            <a:pPr>
              <a:lnSpc>
                <a:spcPct val="100000"/>
              </a:lnSpc>
              <a:spcBef>
                <a:spcPct val="0"/>
              </a:spcBef>
            </a:pPr>
            <a:r>
              <a:rPr lang="en-US" altLang="en-US" sz="3200" b="1">
                <a:latin typeface="Calisto MT" charset="0"/>
              </a:rPr>
              <a:t>Many plants used are </a:t>
            </a:r>
            <a:r>
              <a:rPr lang="en-US" altLang="en-US" sz="3200" b="1" u="sng">
                <a:latin typeface="Calisto MT" charset="0"/>
              </a:rPr>
              <a:t>not</a:t>
            </a:r>
            <a:r>
              <a:rPr lang="en-US" altLang="en-US" sz="3200" b="1">
                <a:latin typeface="Calisto MT" charset="0"/>
              </a:rPr>
              <a:t> native to our area</a:t>
            </a:r>
          </a:p>
          <a:p>
            <a:pPr algn="ctr">
              <a:lnSpc>
                <a:spcPct val="100000"/>
              </a:lnSpc>
              <a:spcBef>
                <a:spcPct val="0"/>
              </a:spcBef>
            </a:pPr>
            <a:endParaRPr lang="en-US" altLang="en-US" sz="3200" b="1">
              <a:latin typeface="Calisto MT" charset="0"/>
            </a:endParaRPr>
          </a:p>
        </p:txBody>
      </p:sp>
      <p:pic>
        <p:nvPicPr>
          <p:cNvPr id="366597" name="Picture 5" descr="126_26"/>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381000" y="2057400"/>
            <a:ext cx="4114800" cy="2740025"/>
          </a:xfrm>
          <a:prstGeom prst="rect">
            <a:avLst/>
          </a:prstGeom>
          <a:noFill/>
          <a:ln w="127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a:xfrm>
            <a:off x="609600" y="304800"/>
            <a:ext cx="7772400" cy="1143000"/>
          </a:xfrm>
        </p:spPr>
        <p:txBody>
          <a:bodyPr/>
          <a:lstStyle/>
          <a:p>
            <a:r>
              <a:rPr lang="en-US" altLang="en-US" sz="4800"/>
              <a:t>Mowing Problems</a:t>
            </a:r>
          </a:p>
        </p:txBody>
      </p:sp>
      <p:pic>
        <p:nvPicPr>
          <p:cNvPr id="367620" name="Picture 4" descr="overmow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590800"/>
            <a:ext cx="6559550" cy="3236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7621" name="Picture 5" descr="MCj0297203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762000"/>
            <a:ext cx="1809750" cy="12938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a:xfrm>
            <a:off x="228600" y="304800"/>
            <a:ext cx="8534400" cy="1143000"/>
          </a:xfrm>
        </p:spPr>
        <p:txBody>
          <a:bodyPr/>
          <a:lstStyle/>
          <a:p>
            <a:r>
              <a:rPr lang="en-US" altLang="en-US" b="0"/>
              <a:t>Proper Mowing of Critical Areas</a:t>
            </a:r>
          </a:p>
        </p:txBody>
      </p:sp>
      <p:sp>
        <p:nvSpPr>
          <p:cNvPr id="368643" name="Text Box 3"/>
          <p:cNvSpPr txBox="1">
            <a:spLocks noChangeArrowheads="1"/>
          </p:cNvSpPr>
          <p:nvPr>
            <p:ph type="body" idx="1"/>
          </p:nvPr>
        </p:nvSpPr>
        <p:spPr>
          <a:xfrm>
            <a:off x="0" y="1371600"/>
            <a:ext cx="8839200" cy="4114800"/>
          </a:xfrm>
          <a:noFill/>
          <a:ln/>
          <a:extLst>
            <a:ext uri="{91240B29-F687-4F45-9708-019B960494DF}">
              <a14:hiddenLine xmlns:a14="http://schemas.microsoft.com/office/drawing/2010/main" w="12700">
                <a:solidFill>
                  <a:schemeClr val="tx1"/>
                </a:solidFill>
                <a:miter lim="800000"/>
                <a:headEnd/>
                <a:tailEnd/>
              </a14:hiddenLine>
            </a:ext>
          </a:extLst>
        </p:spPr>
        <p:txBody>
          <a:bodyPr/>
          <a:lstStyle/>
          <a:p>
            <a:r>
              <a:rPr lang="en-US" altLang="en-US" sz="2800"/>
              <a:t>Maintain at least 6” of top growth on all grasses</a:t>
            </a:r>
          </a:p>
          <a:p>
            <a:r>
              <a:rPr lang="en-US" altLang="en-US" sz="2800"/>
              <a:t>Never remove &gt; 50% of top growth with one cutting</a:t>
            </a:r>
          </a:p>
          <a:p>
            <a:endParaRPr lang="en-US" altLang="en-US" sz="2800"/>
          </a:p>
          <a:p>
            <a:pPr>
              <a:lnSpc>
                <a:spcPct val="0"/>
              </a:lnSpc>
            </a:pPr>
            <a:endParaRPr lang="en-US" altLang="en-US" sz="2800"/>
          </a:p>
          <a:p>
            <a:r>
              <a:rPr lang="en-US" altLang="en-US" sz="2800"/>
              <a:t>Mow sericea </a:t>
            </a:r>
          </a:p>
          <a:p>
            <a:pPr>
              <a:buFontTx/>
              <a:buNone/>
            </a:pPr>
            <a:r>
              <a:rPr lang="en-US" altLang="en-US" sz="2800"/>
              <a:t>	lespedeza only </a:t>
            </a:r>
          </a:p>
          <a:p>
            <a:pPr>
              <a:buFontTx/>
              <a:buNone/>
            </a:pPr>
            <a:r>
              <a:rPr lang="en-US" altLang="en-US" sz="2800"/>
              <a:t>	when dormant</a:t>
            </a:r>
          </a:p>
        </p:txBody>
      </p:sp>
      <p:pic>
        <p:nvPicPr>
          <p:cNvPr id="368644" name="Picture 4" descr="grass growth and mow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438400"/>
            <a:ext cx="4572000" cy="4230688"/>
          </a:xfrm>
          <a:prstGeom prst="rect">
            <a:avLst/>
          </a:prstGeom>
          <a:noFill/>
          <a:ln w="12700">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368645" name="Rectangle 5"/>
          <p:cNvSpPr>
            <a:spLocks noChangeArrowheads="1"/>
          </p:cNvSpPr>
          <p:nvPr/>
        </p:nvSpPr>
        <p:spPr bwMode="auto">
          <a:xfrm>
            <a:off x="7543800" y="4572000"/>
            <a:ext cx="4619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lvl1pPr marL="457200" indent="-457200">
              <a:spcBef>
                <a:spcPct val="0"/>
              </a:spcBef>
              <a:defRPr sz="2400">
                <a:solidFill>
                  <a:schemeClr val="tx1"/>
                </a:solidFill>
                <a:latin typeface="Times New Roman" charset="0"/>
              </a:defRPr>
            </a:lvl1pPr>
            <a:lvl2pPr>
              <a:spcBef>
                <a:spcPct val="0"/>
              </a:spcBef>
              <a:defRPr sz="2400">
                <a:solidFill>
                  <a:schemeClr val="tx1"/>
                </a:solidFill>
                <a:latin typeface="Times New Roman" charset="0"/>
              </a:defRPr>
            </a:lvl2pPr>
            <a:lvl3pPr>
              <a:spcBef>
                <a:spcPct val="0"/>
              </a:spcBef>
              <a:defRPr sz="2400">
                <a:solidFill>
                  <a:schemeClr val="tx1"/>
                </a:solidFill>
                <a:latin typeface="Times New Roman" charset="0"/>
              </a:defRPr>
            </a:lvl3pPr>
            <a:lvl4pPr>
              <a:spcBef>
                <a:spcPct val="0"/>
              </a:spcBef>
              <a:defRPr sz="2400">
                <a:solidFill>
                  <a:schemeClr val="tx1"/>
                </a:solidFill>
                <a:latin typeface="Times New Roman" charset="0"/>
              </a:defRPr>
            </a:lvl4pPr>
            <a:lvl5pPr>
              <a:spcBef>
                <a:spcPct val="0"/>
              </a:spcBef>
              <a:defRPr sz="2400">
                <a:solidFill>
                  <a:schemeClr val="tx1"/>
                </a:solidFill>
                <a:latin typeface="Times New Roman" charset="0"/>
              </a:defRPr>
            </a:lvl5pPr>
            <a:lvl6pPr eaLnBrk="0" fontAlgn="base" hangingPunct="0">
              <a:spcBef>
                <a:spcPct val="0"/>
              </a:spcBef>
              <a:spcAft>
                <a:spcPct val="0"/>
              </a:spcAft>
              <a:defRPr sz="2400">
                <a:solidFill>
                  <a:schemeClr val="tx1"/>
                </a:solidFill>
                <a:latin typeface="Times New Roman" charset="0"/>
              </a:defRPr>
            </a:lvl6pPr>
            <a:lvl7pPr eaLnBrk="0" fontAlgn="base" hangingPunct="0">
              <a:spcBef>
                <a:spcPct val="0"/>
              </a:spcBef>
              <a:spcAft>
                <a:spcPct val="0"/>
              </a:spcAft>
              <a:defRPr sz="2400">
                <a:solidFill>
                  <a:schemeClr val="tx1"/>
                </a:solidFill>
                <a:latin typeface="Times New Roman" charset="0"/>
              </a:defRPr>
            </a:lvl7pPr>
            <a:lvl8pPr eaLnBrk="0" fontAlgn="base" hangingPunct="0">
              <a:spcBef>
                <a:spcPct val="0"/>
              </a:spcBef>
              <a:spcAft>
                <a:spcPct val="0"/>
              </a:spcAft>
              <a:defRPr sz="2400">
                <a:solidFill>
                  <a:schemeClr val="tx1"/>
                </a:solidFill>
                <a:latin typeface="Times New Roman" charset="0"/>
              </a:defRPr>
            </a:lvl8pPr>
            <a:lvl9pPr eaLnBrk="0" fontAlgn="base" hangingPunct="0">
              <a:spcBef>
                <a:spcPct val="0"/>
              </a:spcBef>
              <a:spcAft>
                <a:spcPct val="0"/>
              </a:spcAft>
              <a:defRPr sz="2400">
                <a:solidFill>
                  <a:schemeClr val="tx1"/>
                </a:solidFill>
                <a:latin typeface="Times New Roman" charset="0"/>
              </a:defRPr>
            </a:lvl9pPr>
          </a:lstStyle>
          <a:p>
            <a:pPr>
              <a:lnSpc>
                <a:spcPct val="100000"/>
              </a:lnSpc>
            </a:pPr>
            <a:r>
              <a:rPr lang="en-US" altLang="en-US" sz="2000" b="1">
                <a:latin typeface="Arial" charset="0"/>
              </a:rPr>
              <a:t>all</a:t>
            </a:r>
          </a:p>
        </p:txBody>
      </p:sp>
      <p:sp>
        <p:nvSpPr>
          <p:cNvPr id="368646" name="Text Box 6"/>
          <p:cNvSpPr txBox="1">
            <a:spLocks noChangeArrowheads="1"/>
          </p:cNvSpPr>
          <p:nvPr/>
        </p:nvSpPr>
        <p:spPr bwMode="auto">
          <a:xfrm>
            <a:off x="5334000" y="2667000"/>
            <a:ext cx="3546475" cy="466725"/>
          </a:xfrm>
          <a:prstGeom prst="rect">
            <a:avLst/>
          </a:prstGeom>
          <a:solidFill>
            <a:schemeClr val="bg1"/>
          </a:solidFill>
          <a:ln w="9525">
            <a:solidFill>
              <a:srgbClr val="008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00000"/>
              </a:lnSpc>
              <a:spcBef>
                <a:spcPct val="0"/>
              </a:spcBef>
            </a:pPr>
            <a:r>
              <a:rPr lang="en-US" altLang="en-US" sz="2400" b="1">
                <a:latin typeface="Calisto MT" charset="0"/>
              </a:rPr>
              <a:t>% of top growth removed</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a:xfrm>
            <a:off x="685800" y="609600"/>
            <a:ext cx="3124200" cy="1143000"/>
          </a:xfrm>
        </p:spPr>
        <p:txBody>
          <a:bodyPr/>
          <a:lstStyle/>
          <a:p>
            <a:r>
              <a:rPr lang="en-US" altLang="en-US">
                <a:latin typeface="Arial" charset="0"/>
              </a:rPr>
              <a:t>Summary</a:t>
            </a:r>
          </a:p>
        </p:txBody>
      </p:sp>
      <p:sp>
        <p:nvSpPr>
          <p:cNvPr id="340995" name="Rectangle 3"/>
          <p:cNvSpPr>
            <a:spLocks noGrp="1" noChangeArrowheads="1"/>
          </p:cNvSpPr>
          <p:nvPr>
            <p:ph type="body" idx="1"/>
          </p:nvPr>
        </p:nvSpPr>
        <p:spPr>
          <a:xfrm>
            <a:off x="228600" y="2971800"/>
            <a:ext cx="8915400" cy="2971800"/>
          </a:xfrm>
        </p:spPr>
        <p:txBody>
          <a:bodyPr/>
          <a:lstStyle/>
          <a:p>
            <a:pPr marL="609600" indent="-609600">
              <a:buFontTx/>
              <a:buAutoNum type="arabicPeriod"/>
            </a:pPr>
            <a:r>
              <a:rPr lang="en-US" altLang="en-US" sz="2800" b="1"/>
              <a:t>Vegetation can be established successfully</a:t>
            </a:r>
          </a:p>
          <a:p>
            <a:pPr marL="609600" indent="-609600">
              <a:buFontTx/>
              <a:buAutoNum type="arabicPeriod"/>
            </a:pPr>
            <a:r>
              <a:rPr lang="en-US" altLang="en-US" sz="2800" b="1"/>
              <a:t>There are no “Cook Book Recipes”</a:t>
            </a:r>
          </a:p>
          <a:p>
            <a:pPr marL="609600" indent="-609600">
              <a:buFontTx/>
              <a:buAutoNum type="arabicPeriod"/>
            </a:pPr>
            <a:r>
              <a:rPr lang="en-US" altLang="en-US" sz="2800" b="1"/>
              <a:t>Site specific planning is needed</a:t>
            </a:r>
          </a:p>
          <a:p>
            <a:pPr marL="609600" indent="-609600">
              <a:buFontTx/>
              <a:buAutoNum type="arabicPeriod"/>
            </a:pPr>
            <a:r>
              <a:rPr lang="en-US" altLang="en-US" sz="2800" b="1"/>
              <a:t>More seed will not overcome poor techniques</a:t>
            </a:r>
          </a:p>
          <a:p>
            <a:pPr marL="609600" indent="-609600">
              <a:buFontTx/>
              <a:buAutoNum type="arabicPeriod"/>
            </a:pPr>
            <a:r>
              <a:rPr lang="en-US" altLang="en-US" sz="2800" b="1"/>
              <a:t>Maintenance is required</a:t>
            </a:r>
            <a:r>
              <a:rPr lang="en-US" altLang="en-US" b="1">
                <a:solidFill>
                  <a:srgbClr val="996600"/>
                </a:solidFill>
              </a:rPr>
              <a:t> 	</a:t>
            </a:r>
          </a:p>
          <a:p>
            <a:pPr marL="609600" indent="-609600">
              <a:buFontTx/>
              <a:buNone/>
            </a:pPr>
            <a:endParaRPr lang="en-US" altLang="en-US" b="1">
              <a:solidFill>
                <a:srgbClr val="996600"/>
              </a:solidFill>
            </a:endParaRPr>
          </a:p>
        </p:txBody>
      </p:sp>
      <p:pic>
        <p:nvPicPr>
          <p:cNvPr id="340997" name="Picture 5" descr="lake chatu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457200"/>
            <a:ext cx="3962400" cy="245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40998" name="Picture 6" descr="stay off slope sign2 Ft Clinch 06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029200"/>
            <a:ext cx="1057275" cy="1600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0995">
                                            <p:txEl>
                                              <p:pRg st="0" end="0"/>
                                            </p:txEl>
                                          </p:spTgt>
                                        </p:tgtEl>
                                        <p:attrNameLst>
                                          <p:attrName>style.visibility</p:attrName>
                                        </p:attrNameLst>
                                      </p:cBhvr>
                                      <p:to>
                                        <p:strVal val="visible"/>
                                      </p:to>
                                    </p:set>
                                    <p:anim calcmode="lin" valueType="num">
                                      <p:cBhvr additive="base">
                                        <p:cTn id="7" dur="500" fill="hold"/>
                                        <p:tgtEl>
                                          <p:spTgt spid="3409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409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0995">
                                            <p:txEl>
                                              <p:pRg st="1" end="1"/>
                                            </p:txEl>
                                          </p:spTgt>
                                        </p:tgtEl>
                                        <p:attrNameLst>
                                          <p:attrName>style.visibility</p:attrName>
                                        </p:attrNameLst>
                                      </p:cBhvr>
                                      <p:to>
                                        <p:strVal val="visible"/>
                                      </p:to>
                                    </p:set>
                                    <p:anim calcmode="lin" valueType="num">
                                      <p:cBhvr additive="base">
                                        <p:cTn id="13" dur="500" fill="hold"/>
                                        <p:tgtEl>
                                          <p:spTgt spid="3409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409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40995">
                                            <p:txEl>
                                              <p:pRg st="2" end="2"/>
                                            </p:txEl>
                                          </p:spTgt>
                                        </p:tgtEl>
                                        <p:attrNameLst>
                                          <p:attrName>style.visibility</p:attrName>
                                        </p:attrNameLst>
                                      </p:cBhvr>
                                      <p:to>
                                        <p:strVal val="visible"/>
                                      </p:to>
                                    </p:set>
                                    <p:anim calcmode="lin" valueType="num">
                                      <p:cBhvr additive="base">
                                        <p:cTn id="19" dur="500" fill="hold"/>
                                        <p:tgtEl>
                                          <p:spTgt spid="3409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409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40995">
                                            <p:txEl>
                                              <p:pRg st="3" end="3"/>
                                            </p:txEl>
                                          </p:spTgt>
                                        </p:tgtEl>
                                        <p:attrNameLst>
                                          <p:attrName>style.visibility</p:attrName>
                                        </p:attrNameLst>
                                      </p:cBhvr>
                                      <p:to>
                                        <p:strVal val="visible"/>
                                      </p:to>
                                    </p:set>
                                    <p:anim calcmode="lin" valueType="num">
                                      <p:cBhvr additive="base">
                                        <p:cTn id="25" dur="500" fill="hold"/>
                                        <p:tgtEl>
                                          <p:spTgt spid="34099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409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40995">
                                            <p:txEl>
                                              <p:pRg st="4" end="4"/>
                                            </p:txEl>
                                          </p:spTgt>
                                        </p:tgtEl>
                                        <p:attrNameLst>
                                          <p:attrName>style.visibility</p:attrName>
                                        </p:attrNameLst>
                                      </p:cBhvr>
                                      <p:to>
                                        <p:strVal val="visible"/>
                                      </p:to>
                                    </p:set>
                                    <p:anim calcmode="lin" valueType="num">
                                      <p:cBhvr additive="base">
                                        <p:cTn id="31" dur="500" fill="hold"/>
                                        <p:tgtEl>
                                          <p:spTgt spid="34099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4099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5"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ext Box 2"/>
          <p:cNvSpPr txBox="1">
            <a:spLocks noChangeArrowheads="1"/>
          </p:cNvSpPr>
          <p:nvPr/>
        </p:nvSpPr>
        <p:spPr bwMode="auto">
          <a:xfrm>
            <a:off x="1295400" y="2286000"/>
            <a:ext cx="69342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100000"/>
              </a:lnSpc>
              <a:spcBef>
                <a:spcPct val="50000"/>
              </a:spcBef>
            </a:pPr>
            <a:r>
              <a:rPr lang="en-US" altLang="en-US" sz="7200" b="1">
                <a:solidFill>
                  <a:srgbClr val="829848"/>
                </a:solidFill>
                <a:latin typeface="Calisto MT" charset="0"/>
              </a:rPr>
              <a:t>Questions ?</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152400" y="228600"/>
            <a:ext cx="9144000" cy="838200"/>
          </a:xfrm>
        </p:spPr>
        <p:txBody>
          <a:bodyPr/>
          <a:lstStyle/>
          <a:p>
            <a:r>
              <a:rPr lang="en-US" altLang="en-US" sz="3600"/>
              <a:t>Vegetative Practices</a:t>
            </a:r>
            <a:r>
              <a:rPr lang="en-US" altLang="en-US" sz="2800"/>
              <a:t> </a:t>
            </a:r>
            <a:br>
              <a:rPr lang="en-US" altLang="en-US" sz="2800"/>
            </a:br>
            <a:r>
              <a:rPr lang="en-US" altLang="en-US" sz="2800" i="1"/>
              <a:t>“Manual for Erosion and Sediment Control in Georgia”</a:t>
            </a:r>
          </a:p>
        </p:txBody>
      </p:sp>
      <p:sp>
        <p:nvSpPr>
          <p:cNvPr id="300035" name="Rectangle 3"/>
          <p:cNvSpPr>
            <a:spLocks noGrp="1" noChangeArrowheads="1"/>
          </p:cNvSpPr>
          <p:nvPr>
            <p:ph type="body" idx="1"/>
          </p:nvPr>
        </p:nvSpPr>
        <p:spPr>
          <a:xfrm>
            <a:off x="685800" y="1447800"/>
            <a:ext cx="7772400" cy="5257800"/>
          </a:xfrm>
        </p:spPr>
        <p:txBody>
          <a:bodyPr/>
          <a:lstStyle/>
          <a:p>
            <a:pPr>
              <a:lnSpc>
                <a:spcPct val="90000"/>
              </a:lnSpc>
            </a:pPr>
            <a:r>
              <a:rPr lang="en-US" altLang="en-US" sz="2800">
                <a:solidFill>
                  <a:srgbClr val="85403B"/>
                </a:solidFill>
              </a:rPr>
              <a:t>Bf		Buffer Zone</a:t>
            </a:r>
          </a:p>
          <a:p>
            <a:pPr>
              <a:lnSpc>
                <a:spcPct val="90000"/>
              </a:lnSpc>
            </a:pPr>
            <a:r>
              <a:rPr lang="en-US" altLang="en-US" sz="2800">
                <a:solidFill>
                  <a:srgbClr val="85403B"/>
                </a:solidFill>
              </a:rPr>
              <a:t>Cs 		Coastal Dune Stabilization </a:t>
            </a:r>
          </a:p>
          <a:p>
            <a:pPr>
              <a:lnSpc>
                <a:spcPct val="90000"/>
              </a:lnSpc>
            </a:pPr>
            <a:r>
              <a:rPr lang="en-US" altLang="en-US" sz="2800">
                <a:solidFill>
                  <a:srgbClr val="85403B"/>
                </a:solidFill>
              </a:rPr>
              <a:t>Ds1	Mulching Only</a:t>
            </a:r>
          </a:p>
          <a:p>
            <a:pPr>
              <a:lnSpc>
                <a:spcPct val="90000"/>
              </a:lnSpc>
            </a:pPr>
            <a:r>
              <a:rPr lang="en-US" altLang="en-US" sz="2800">
                <a:solidFill>
                  <a:srgbClr val="85403B"/>
                </a:solidFill>
              </a:rPr>
              <a:t>Ds2	Temporary Seeding</a:t>
            </a:r>
          </a:p>
          <a:p>
            <a:pPr>
              <a:lnSpc>
                <a:spcPct val="90000"/>
              </a:lnSpc>
            </a:pPr>
            <a:r>
              <a:rPr lang="en-US" altLang="en-US" sz="2800">
                <a:solidFill>
                  <a:srgbClr val="85403B"/>
                </a:solidFill>
              </a:rPr>
              <a:t>Ds3	Permanent Seeding</a:t>
            </a:r>
          </a:p>
          <a:p>
            <a:pPr>
              <a:lnSpc>
                <a:spcPct val="90000"/>
              </a:lnSpc>
            </a:pPr>
            <a:r>
              <a:rPr lang="en-US" altLang="en-US" sz="2800">
                <a:solidFill>
                  <a:srgbClr val="85403B"/>
                </a:solidFill>
              </a:rPr>
              <a:t>Ds4	Sodding	</a:t>
            </a:r>
          </a:p>
          <a:p>
            <a:pPr>
              <a:lnSpc>
                <a:spcPct val="90000"/>
              </a:lnSpc>
            </a:pPr>
            <a:r>
              <a:rPr lang="en-US" altLang="en-US" sz="2800">
                <a:solidFill>
                  <a:srgbClr val="85403B"/>
                </a:solidFill>
              </a:rPr>
              <a:t>Du		Dust Control  </a:t>
            </a:r>
          </a:p>
          <a:p>
            <a:pPr>
              <a:lnSpc>
                <a:spcPct val="90000"/>
              </a:lnSpc>
            </a:pPr>
            <a:r>
              <a:rPr lang="en-US" altLang="en-US" sz="2800">
                <a:solidFill>
                  <a:srgbClr val="85403B"/>
                </a:solidFill>
              </a:rPr>
              <a:t>Mb		Matting and Blankets</a:t>
            </a:r>
          </a:p>
          <a:p>
            <a:pPr>
              <a:lnSpc>
                <a:spcPct val="90000"/>
              </a:lnSpc>
            </a:pPr>
            <a:r>
              <a:rPr lang="en-US" altLang="en-US" sz="2800">
                <a:solidFill>
                  <a:srgbClr val="85403B"/>
                </a:solidFill>
              </a:rPr>
              <a:t>Pm		Polyacrylamide</a:t>
            </a:r>
          </a:p>
          <a:p>
            <a:pPr>
              <a:lnSpc>
                <a:spcPct val="90000"/>
              </a:lnSpc>
            </a:pPr>
            <a:r>
              <a:rPr lang="en-US" altLang="en-US" sz="2800">
                <a:solidFill>
                  <a:srgbClr val="85403B"/>
                </a:solidFill>
              </a:rPr>
              <a:t>Sb		Streambank Stabilization</a:t>
            </a:r>
          </a:p>
          <a:p>
            <a:pPr>
              <a:lnSpc>
                <a:spcPct val="90000"/>
              </a:lnSpc>
            </a:pPr>
            <a:r>
              <a:rPr lang="en-US" altLang="en-US" sz="2800">
                <a:solidFill>
                  <a:srgbClr val="85403B"/>
                </a:solidFill>
              </a:rPr>
              <a:t>Tb		Tackifiers and Binders</a:t>
            </a:r>
          </a:p>
          <a:p>
            <a:pPr>
              <a:lnSpc>
                <a:spcPct val="90000"/>
              </a:lnSpc>
            </a:pPr>
            <a:endParaRPr lang="en-US" altLang="en-US" sz="3100">
              <a:solidFill>
                <a:srgbClr val="85403B"/>
              </a:solidFill>
            </a:endParaRPr>
          </a:p>
          <a:p>
            <a:pPr>
              <a:lnSpc>
                <a:spcPct val="90000"/>
              </a:lnSpc>
            </a:pPr>
            <a:endParaRPr lang="en-US" altLang="en-US" sz="3100">
              <a:solidFill>
                <a:srgbClr val="85403B"/>
              </a:solidFill>
            </a:endParaRPr>
          </a:p>
          <a:p>
            <a:pPr>
              <a:lnSpc>
                <a:spcPct val="90000"/>
              </a:lnSpc>
            </a:pPr>
            <a:endParaRPr lang="en-US" altLang="en-US">
              <a:solidFill>
                <a:srgbClr val="85403B"/>
              </a:solidFill>
            </a:endParaRPr>
          </a:p>
        </p:txBody>
      </p:sp>
      <p:pic>
        <p:nvPicPr>
          <p:cNvPr id="300039" name="Picture 7" descr="MCPE03943_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514600"/>
            <a:ext cx="2895600" cy="2895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alisto M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0488" tIns="44450" rIns="90488" bIns="44450" numCol="1" anchor="t" anchorCtr="0" compatLnSpc="1">
        <a:prstTxWarp prst="textNoShape">
          <a:avLst/>
        </a:prstTxWarp>
      </a:bodyPr>
      <a:lstStyle>
        <a:defPPr marL="457200" marR="0" indent="-457200" algn="l" defTabSz="914400" rtl="0" eaLnBrk="0" fontAlgn="base" latinLnBrk="0" hangingPunct="0">
          <a:lnSpc>
            <a:spcPct val="120000"/>
          </a:lnSpc>
          <a:spcBef>
            <a:spcPct val="20000"/>
          </a:spcBef>
          <a:spcAft>
            <a:spcPct val="0"/>
          </a:spcAft>
          <a:buClrTx/>
          <a:buSzTx/>
          <a:buFontTx/>
          <a:buNone/>
          <a:tabLst/>
          <a:defRPr kumimoji="0" lang="en-US" altLang="en-US" sz="2800" b="0" i="0" u="none" strike="noStrike" cap="none" normalizeH="0" baseline="0">
            <a:ln>
              <a:noFill/>
            </a:ln>
            <a:solidFill>
              <a:srgbClr val="86403B"/>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0488" tIns="44450" rIns="90488" bIns="44450" numCol="1" anchor="t" anchorCtr="0" compatLnSpc="1">
        <a:prstTxWarp prst="textNoShape">
          <a:avLst/>
        </a:prstTxWarp>
      </a:bodyPr>
      <a:lstStyle>
        <a:defPPr marL="457200" marR="0" indent="-457200" algn="l" defTabSz="914400" rtl="0" eaLnBrk="0" fontAlgn="base" latinLnBrk="0" hangingPunct="0">
          <a:lnSpc>
            <a:spcPct val="120000"/>
          </a:lnSpc>
          <a:spcBef>
            <a:spcPct val="20000"/>
          </a:spcBef>
          <a:spcAft>
            <a:spcPct val="0"/>
          </a:spcAft>
          <a:buClrTx/>
          <a:buSzTx/>
          <a:buFontTx/>
          <a:buNone/>
          <a:tabLst/>
          <a:defRPr kumimoji="0" lang="en-US" altLang="en-US" sz="2800" b="0" i="0" u="none" strike="noStrike" cap="none" normalizeH="0" baseline="0">
            <a:ln>
              <a:noFill/>
            </a:ln>
            <a:solidFill>
              <a:srgbClr val="86403B"/>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4126</Words>
  <Application>Microsoft Macintosh PowerPoint</Application>
  <PresentationFormat>On-screen Show (4:3)</PresentationFormat>
  <Paragraphs>930</Paragraphs>
  <Slides>84</Slides>
  <Notes>84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84</vt:i4>
      </vt:variant>
    </vt:vector>
  </HeadingPairs>
  <TitlesOfParts>
    <vt:vector size="89" baseType="lpstr">
      <vt:lpstr>Times New Roman</vt:lpstr>
      <vt:lpstr>Calisto MT</vt:lpstr>
      <vt:lpstr>Arial</vt:lpstr>
      <vt:lpstr>Comic Sans MS</vt:lpstr>
      <vt:lpstr>Default Design</vt:lpstr>
      <vt:lpstr>Vegetative Practices for Erosion and Sedimentation Control   </vt:lpstr>
      <vt:lpstr>PowerPoint Presentation</vt:lpstr>
      <vt:lpstr>Key Points</vt:lpstr>
      <vt:lpstr>Erosion and Sediment Control </vt:lpstr>
      <vt:lpstr>Erosion or Sediment Control?</vt:lpstr>
      <vt:lpstr>Effective E&amp;SC requires a System </vt:lpstr>
      <vt:lpstr>Benefits of Vegetation in E&amp;SC</vt:lpstr>
      <vt:lpstr>Construction Sites are inhospitable for vegetative growth </vt:lpstr>
      <vt:lpstr>Vegetative Practices  “Manual for Erosion and Sediment Control in Georgia”</vt:lpstr>
      <vt:lpstr>PowerPoint Presentation</vt:lpstr>
      <vt:lpstr>Buffer Specifications are Based on  Site Conditions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Required Temporary Seeding</vt:lpstr>
      <vt:lpstr>Temporary Seeding</vt:lpstr>
      <vt:lpstr>PowerPoint Presentation</vt:lpstr>
      <vt:lpstr>Ds2 – Plant Selection </vt:lpstr>
      <vt:lpstr>PowerPoint Presentation</vt:lpstr>
      <vt:lpstr>Soils make a difference</vt:lpstr>
      <vt:lpstr>PowerPoint Presentation</vt:lpstr>
      <vt:lpstr>Plants for Temporary Cover</vt:lpstr>
      <vt:lpstr>PowerPoint Presentation</vt:lpstr>
      <vt:lpstr>Permanent Vegetation</vt:lpstr>
      <vt:lpstr>Components</vt:lpstr>
      <vt:lpstr>Many Planting Methods are used</vt:lpstr>
      <vt:lpstr>Seedbed Preparation</vt:lpstr>
      <vt:lpstr>Soil Tests and Nutrient Management </vt:lpstr>
      <vt:lpstr>      pH Scale</vt:lpstr>
      <vt:lpstr>Soil Acidity (pH)</vt:lpstr>
      <vt:lpstr>Agricultural Lime</vt:lpstr>
      <vt:lpstr>Fertilization</vt:lpstr>
      <vt:lpstr> Fertilizer </vt:lpstr>
      <vt:lpstr>Fertilizer Analysis</vt:lpstr>
      <vt:lpstr> Fertilizer </vt:lpstr>
      <vt:lpstr>Fertilizer for Grasses</vt:lpstr>
      <vt:lpstr>Fertilizer for  Grass/Legume Mixtures</vt:lpstr>
      <vt:lpstr>PowerPoint Presentation</vt:lpstr>
      <vt:lpstr>Data in “Manual” and “Field Manual”</vt:lpstr>
      <vt:lpstr>Consider Native Grasses</vt:lpstr>
      <vt:lpstr>Seeding Rates for a                 Quality Stand</vt:lpstr>
      <vt:lpstr>PowerPoint Presentation</vt:lpstr>
      <vt:lpstr>Seed Label</vt:lpstr>
      <vt:lpstr>Pure Live Seed (PLS) Calculations</vt:lpstr>
      <vt:lpstr>Optimum Planting Dates for  Warm Season Plants</vt:lpstr>
      <vt:lpstr>Optimum Planting Dates for  Cool Season Plants</vt:lpstr>
      <vt:lpstr> Some plants develop slowly and  companion plants are needed </vt:lpstr>
      <vt:lpstr>Limit Seeding Rates of Companion Plants</vt:lpstr>
      <vt:lpstr>Cool Season Companion Plants</vt:lpstr>
      <vt:lpstr>Seed inoculation is needed for legumes</vt:lpstr>
      <vt:lpstr>Hydroseeded Areas - not mulched</vt:lpstr>
      <vt:lpstr>Mulch is very important!</vt:lpstr>
      <vt:lpstr>Anchoring Straw and Hay Mulch  </vt:lpstr>
      <vt:lpstr>PowerPoint Presentation</vt:lpstr>
      <vt:lpstr>PowerPoint Presentation</vt:lpstr>
      <vt:lpstr>PowerPoint Presentation</vt:lpstr>
      <vt:lpstr>Dust Control</vt:lpstr>
      <vt:lpstr>PowerPoint Presentation</vt:lpstr>
      <vt:lpstr>Mats and Blankets</vt:lpstr>
      <vt:lpstr>Blankets must be applied correctly</vt:lpstr>
      <vt:lpstr>Blankets must be anchored.  Start at top of slope and work down.</vt:lpstr>
      <vt:lpstr>PowerPoint Presentation</vt:lpstr>
      <vt:lpstr>Polyacrylamide</vt:lpstr>
      <vt:lpstr>Streambank Stabilization       (using Permanent Vegetation)</vt:lpstr>
      <vt:lpstr>PowerPoint Presentation</vt:lpstr>
      <vt:lpstr>PowerPoint Presentation</vt:lpstr>
      <vt:lpstr>PowerPoint Presentation</vt:lpstr>
      <vt:lpstr>Additional Tools for Success</vt:lpstr>
      <vt:lpstr>PowerPoint Presentation</vt:lpstr>
      <vt:lpstr>PowerPoint Presentation</vt:lpstr>
      <vt:lpstr>Concentrated flow requires  special treatment</vt:lpstr>
      <vt:lpstr>Choice of Grassed Waterway Shape Can Aid Vegetative Establishment</vt:lpstr>
      <vt:lpstr>Severely eroded and compacted areas need additional treatment</vt:lpstr>
      <vt:lpstr>Effects of Subsoiling and Fertilization at McCaysville, GA</vt:lpstr>
      <vt:lpstr>Maintenance is important</vt:lpstr>
      <vt:lpstr>Mowing Problems</vt:lpstr>
      <vt:lpstr>Proper Mowing of Critical Areas</vt:lpstr>
      <vt:lpstr>Summary</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Vegetative Practices for Erosion and Sedimentation Control   </dc:title>
  <dc:creator>George Braman</dc:creator>
  <cp:lastModifiedBy>George Braman</cp:lastModifiedBy>
  <cp:revision>1</cp:revision>
  <dcterms:created xsi:type="dcterms:W3CDTF">2015-09-08T00:48:59Z</dcterms:created>
  <dcterms:modified xsi:type="dcterms:W3CDTF">2015-09-08T00:56:52Z</dcterms:modified>
</cp:coreProperties>
</file>